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86" r:id="rId2"/>
    <p:sldId id="287" r:id="rId3"/>
    <p:sldId id="288" r:id="rId4"/>
    <p:sldId id="256" r:id="rId5"/>
    <p:sldId id="257" r:id="rId6"/>
    <p:sldId id="258" r:id="rId7"/>
    <p:sldId id="259"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9"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34293888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5BCF7-BA36-48EF-83F0-1B92C22E2161}" type="datetimeFigureOut">
              <a:rPr lang="en-US"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271968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1601012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1209243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1094497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688402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855933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927A-5509-4E99-BC67-800A7911A34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2857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2334701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417360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5BCF7-BA36-48EF-83F0-1B92C22E2161}"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2159224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15BCF7-BA36-48EF-83F0-1B92C22E2161}" type="datetimeFigureOut">
              <a:rPr lang="en-US"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2715869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5BCF7-BA36-48EF-83F0-1B92C22E2161}" type="datetimeFigureOut">
              <a:rPr lang="en-US" smtClean="0"/>
              <a:t>3/20/2025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423054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15BCF7-BA36-48EF-83F0-1B92C22E2161}" type="datetimeFigureOut">
              <a:rPr lang="en-US" smtClean="0"/>
              <a:t>3/20/2025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214655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015BCF7-BA36-48EF-83F0-1B92C22E2161}" type="datetimeFigureOut">
              <a:rPr lang="en-US" smtClean="0"/>
              <a:t>3/20/2025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150131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5BCF7-BA36-48EF-83F0-1B92C22E2161}" type="datetimeFigureOut">
              <a:rPr lang="en-US"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1383201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5BCF7-BA36-48EF-83F0-1B92C22E2161}" type="datetimeFigureOut">
              <a:rPr lang="en-US"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B927A-5509-4E99-BC67-800A7911A342}" type="slidenum">
              <a:rPr lang="en-US" smtClean="0"/>
              <a:t>‹#›</a:t>
            </a:fld>
            <a:endParaRPr lang="en-US"/>
          </a:p>
        </p:txBody>
      </p:sp>
    </p:spTree>
    <p:extLst>
      <p:ext uri="{BB962C8B-B14F-4D97-AF65-F5344CB8AC3E}">
        <p14:creationId xmlns:p14="http://schemas.microsoft.com/office/powerpoint/2010/main" val="17461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015BCF7-BA36-48EF-83F0-1B92C22E2161}" type="datetimeFigureOut">
              <a:rPr lang="en-US" smtClean="0"/>
              <a:t>3/20/2025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BDB927A-5509-4E99-BC67-800A7911A342}" type="slidenum">
              <a:rPr lang="en-US" smtClean="0"/>
              <a:t>‹#›</a:t>
            </a:fld>
            <a:endParaRPr lang="en-US"/>
          </a:p>
        </p:txBody>
      </p:sp>
    </p:spTree>
    <p:extLst>
      <p:ext uri="{BB962C8B-B14F-4D97-AF65-F5344CB8AC3E}">
        <p14:creationId xmlns:p14="http://schemas.microsoft.com/office/powerpoint/2010/main" val="121470050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26E6-0C0D-15AE-9FC0-BCE5FD681693}"/>
              </a:ext>
            </a:extLst>
          </p:cNvPr>
          <p:cNvSpPr>
            <a:spLocks noGrp="1"/>
          </p:cNvSpPr>
          <p:nvPr>
            <p:ph type="title"/>
          </p:nvPr>
        </p:nvSpPr>
        <p:spPr>
          <a:xfrm>
            <a:off x="0" y="2261938"/>
            <a:ext cx="12192000" cy="1829844"/>
          </a:xfrm>
        </p:spPr>
        <p:txBody>
          <a:bodyPr>
            <a:noAutofit/>
          </a:bodyPr>
          <a:lstStyle/>
          <a:p>
            <a:pPr algn="ctr"/>
            <a:r>
              <a:rPr lang="en-US" sz="6000" b="1" dirty="0">
                <a:latin typeface="+mn-lt"/>
              </a:rPr>
              <a:t>Multiple Disease Prediction System</a:t>
            </a:r>
          </a:p>
        </p:txBody>
      </p:sp>
      <p:sp>
        <p:nvSpPr>
          <p:cNvPr id="4" name="TextBox 3">
            <a:extLst>
              <a:ext uri="{FF2B5EF4-FFF2-40B4-BE49-F238E27FC236}">
                <a16:creationId xmlns:a16="http://schemas.microsoft.com/office/drawing/2014/main" id="{D44D7442-13C8-E127-2964-4A25E93A6BF2}"/>
              </a:ext>
            </a:extLst>
          </p:cNvPr>
          <p:cNvSpPr txBox="1"/>
          <p:nvPr/>
        </p:nvSpPr>
        <p:spPr>
          <a:xfrm>
            <a:off x="9748603" y="5345395"/>
            <a:ext cx="2443397" cy="646331"/>
          </a:xfrm>
          <a:prstGeom prst="rect">
            <a:avLst/>
          </a:prstGeom>
          <a:noFill/>
        </p:spPr>
        <p:txBody>
          <a:bodyPr wrap="square" rtlCol="0">
            <a:spAutoFit/>
          </a:bodyPr>
          <a:lstStyle/>
          <a:p>
            <a:r>
              <a:rPr lang="en-US" dirty="0"/>
              <a:t>By</a:t>
            </a:r>
          </a:p>
          <a:p>
            <a:r>
              <a:rPr lang="en-US" dirty="0"/>
              <a:t>Divyabharathi</a:t>
            </a:r>
          </a:p>
        </p:txBody>
      </p:sp>
    </p:spTree>
    <p:extLst>
      <p:ext uri="{BB962C8B-B14F-4D97-AF65-F5344CB8AC3E}">
        <p14:creationId xmlns:p14="http://schemas.microsoft.com/office/powerpoint/2010/main" val="2365399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6E78-D946-92B9-5C43-36AC80E18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BA5DE-A7D0-59F5-FCCE-DA95F2C91540}"/>
              </a:ext>
            </a:extLst>
          </p:cNvPr>
          <p:cNvSpPr>
            <a:spLocks noGrp="1"/>
          </p:cNvSpPr>
          <p:nvPr>
            <p:ph type="title"/>
          </p:nvPr>
        </p:nvSpPr>
        <p:spPr>
          <a:xfrm>
            <a:off x="0" y="0"/>
            <a:ext cx="7360170" cy="824459"/>
          </a:xfrm>
        </p:spPr>
        <p:txBody>
          <a:bodyPr>
            <a:normAutofit fontScale="90000"/>
          </a:bodyPr>
          <a:lstStyle/>
          <a:p>
            <a:r>
              <a:rPr lang="en-US" b="1" dirty="0">
                <a:latin typeface="+mn-lt"/>
              </a:rPr>
              <a:t>Bivariate: Numeric Vs Categorical</a:t>
            </a:r>
          </a:p>
        </p:txBody>
      </p:sp>
      <p:pic>
        <p:nvPicPr>
          <p:cNvPr id="7170" name="Picture 2">
            <a:extLst>
              <a:ext uri="{FF2B5EF4-FFF2-40B4-BE49-F238E27FC236}">
                <a16:creationId xmlns:a16="http://schemas.microsoft.com/office/drawing/2014/main" id="{31B2D543-AF88-1A44-1833-82F0D214A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1" y="858416"/>
            <a:ext cx="3942145" cy="29486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901FD30-E0D9-6E29-D2F3-4997D9409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3" y="3807069"/>
            <a:ext cx="3942146" cy="305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E7DA3C1-2800-6D1D-C0F9-8ACC05048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634" y="858419"/>
            <a:ext cx="4043276" cy="298261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7B7E9DAF-86D3-C868-411A-2A935AEE9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634" y="3841032"/>
            <a:ext cx="4043276" cy="301696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0A78C9C4-F28E-B8E8-6970-3D1BA308A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0699" y="858422"/>
            <a:ext cx="4221301" cy="294864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658E202A-AE89-74AD-28E5-5BACB6B04D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0699" y="3807068"/>
            <a:ext cx="4221301" cy="305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93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4C9A6-5B87-1985-05C1-92CC81D8A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1FC79-2741-80B5-C922-10EFF38C528D}"/>
              </a:ext>
            </a:extLst>
          </p:cNvPr>
          <p:cNvSpPr>
            <a:spLocks noGrp="1"/>
          </p:cNvSpPr>
          <p:nvPr>
            <p:ph type="title"/>
          </p:nvPr>
        </p:nvSpPr>
        <p:spPr>
          <a:xfrm>
            <a:off x="0" y="0"/>
            <a:ext cx="7360170" cy="824459"/>
          </a:xfrm>
        </p:spPr>
        <p:txBody>
          <a:bodyPr>
            <a:normAutofit fontScale="90000"/>
          </a:bodyPr>
          <a:lstStyle/>
          <a:p>
            <a:r>
              <a:rPr lang="en-US" b="1" dirty="0">
                <a:latin typeface="+mn-lt"/>
              </a:rPr>
              <a:t>Bivariate: Numeric Vs Categorical</a:t>
            </a:r>
          </a:p>
        </p:txBody>
      </p:sp>
      <p:pic>
        <p:nvPicPr>
          <p:cNvPr id="7170" name="Picture 2">
            <a:extLst>
              <a:ext uri="{FF2B5EF4-FFF2-40B4-BE49-F238E27FC236}">
                <a16:creationId xmlns:a16="http://schemas.microsoft.com/office/drawing/2014/main" id="{6189E474-FB7E-4766-1424-CC2917A94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4" y="824459"/>
            <a:ext cx="3942146" cy="29826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A35EE9E9-DEB0-BD29-2DCE-E75072DAA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3" y="3807069"/>
            <a:ext cx="3942146" cy="305093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CB0B31F4-E6C3-3CF3-AB58-0AD60116B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422" y="824460"/>
            <a:ext cx="3942145" cy="298261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D38F8D4-AFC9-1957-4D7F-B5D0024EB9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423" y="3807068"/>
            <a:ext cx="3942143" cy="305093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5FAEE35-0FDE-69E9-065D-5188B0D0A7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7172" y="824459"/>
            <a:ext cx="4334828" cy="298260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2C8D3BD6-3AAE-BCC2-5D50-F85658B33F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7171" y="3807068"/>
            <a:ext cx="4334829" cy="305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00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3FA72-67E2-87E1-2F21-487EA333D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EB99-4D39-9DDF-342C-10C72123B26A}"/>
              </a:ext>
            </a:extLst>
          </p:cNvPr>
          <p:cNvSpPr>
            <a:spLocks noGrp="1"/>
          </p:cNvSpPr>
          <p:nvPr>
            <p:ph type="title"/>
          </p:nvPr>
        </p:nvSpPr>
        <p:spPr>
          <a:xfrm>
            <a:off x="0" y="0"/>
            <a:ext cx="7360170" cy="824459"/>
          </a:xfrm>
        </p:spPr>
        <p:txBody>
          <a:bodyPr>
            <a:normAutofit fontScale="90000"/>
          </a:bodyPr>
          <a:lstStyle/>
          <a:p>
            <a:r>
              <a:rPr lang="en-US" b="1" dirty="0">
                <a:latin typeface="+mn-lt"/>
              </a:rPr>
              <a:t>Bivariate: Numeric Vs Categorical</a:t>
            </a:r>
          </a:p>
        </p:txBody>
      </p:sp>
      <p:pic>
        <p:nvPicPr>
          <p:cNvPr id="7170" name="Picture 2">
            <a:extLst>
              <a:ext uri="{FF2B5EF4-FFF2-40B4-BE49-F238E27FC236}">
                <a16:creationId xmlns:a16="http://schemas.microsoft.com/office/drawing/2014/main" id="{1006DDA2-79E0-D932-A2C7-CDB53D369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3" y="824459"/>
            <a:ext cx="3942146" cy="29826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BE78237-9D46-F05D-8A77-0006E3755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3" y="3807069"/>
            <a:ext cx="3942146" cy="305093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92446BA-8C51-0596-DF36-88D01A841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423" y="824459"/>
            <a:ext cx="4452079" cy="30645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7B52A42-EC77-118B-D10C-50C74C9C07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423" y="3850267"/>
            <a:ext cx="4452079" cy="300773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1CE55B87-4EBD-A328-5496-46794956D3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9502" y="824459"/>
            <a:ext cx="3812498" cy="306450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89D26ECD-1A26-9399-7B17-4902F9BACD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9502" y="3888963"/>
            <a:ext cx="3812498" cy="296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B3FAD-5408-0A6F-1F78-9F84A745AA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C8034-0907-631E-2A81-54E30D5AFB08}"/>
              </a:ext>
            </a:extLst>
          </p:cNvPr>
          <p:cNvSpPr>
            <a:spLocks noGrp="1"/>
          </p:cNvSpPr>
          <p:nvPr>
            <p:ph type="title"/>
          </p:nvPr>
        </p:nvSpPr>
        <p:spPr>
          <a:xfrm>
            <a:off x="-1" y="0"/>
            <a:ext cx="9347201" cy="824459"/>
          </a:xfrm>
        </p:spPr>
        <p:txBody>
          <a:bodyPr>
            <a:normAutofit/>
          </a:bodyPr>
          <a:lstStyle/>
          <a:p>
            <a:r>
              <a:rPr lang="en-US" sz="4000" b="1" dirty="0">
                <a:latin typeface="+mn-lt"/>
              </a:rPr>
              <a:t>Bivariate: Categorical Vs Categorical</a:t>
            </a:r>
          </a:p>
        </p:txBody>
      </p:sp>
      <p:pic>
        <p:nvPicPr>
          <p:cNvPr id="10242" name="Picture 2">
            <a:extLst>
              <a:ext uri="{FF2B5EF4-FFF2-40B4-BE49-F238E27FC236}">
                <a16:creationId xmlns:a16="http://schemas.microsoft.com/office/drawing/2014/main" id="{0F2D96B4-5155-1899-0BDC-A819ED1AA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28992"/>
            <a:ext cx="3997179" cy="306450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F1E6EE6-69A8-C812-64A9-CE95DF135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93496"/>
            <a:ext cx="3997179" cy="306450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94FC520B-8023-FD93-0EC8-D4AED3162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178" y="728992"/>
            <a:ext cx="3997179" cy="310891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8404E48C-71DC-E264-BEEB-D6520FA32D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7178" y="3845933"/>
            <a:ext cx="3872658" cy="301206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43DEF581-DEBE-82EF-B9C3-89621B0D24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4357" y="720968"/>
            <a:ext cx="4197643" cy="310891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A98D9797-CFC3-4F68-81A5-F2CAA24D0B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2540" y="3793496"/>
            <a:ext cx="4309459" cy="3064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470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0E358-9D3D-43D8-9993-D6D1D49F4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F5481-60B4-2009-C239-5BC16C4200FC}"/>
              </a:ext>
            </a:extLst>
          </p:cNvPr>
          <p:cNvSpPr>
            <a:spLocks noGrp="1"/>
          </p:cNvSpPr>
          <p:nvPr>
            <p:ph type="title"/>
          </p:nvPr>
        </p:nvSpPr>
        <p:spPr>
          <a:xfrm>
            <a:off x="-1" y="0"/>
            <a:ext cx="8264579" cy="824459"/>
          </a:xfrm>
        </p:spPr>
        <p:txBody>
          <a:bodyPr>
            <a:normAutofit fontScale="90000"/>
          </a:bodyPr>
          <a:lstStyle/>
          <a:p>
            <a:r>
              <a:rPr lang="en-US" b="1" dirty="0">
                <a:latin typeface="+mn-lt"/>
              </a:rPr>
              <a:t>Bivariate: Categorical Vs Categorical</a:t>
            </a:r>
          </a:p>
        </p:txBody>
      </p:sp>
      <p:pic>
        <p:nvPicPr>
          <p:cNvPr id="11266" name="Picture 2">
            <a:extLst>
              <a:ext uri="{FF2B5EF4-FFF2-40B4-BE49-F238E27FC236}">
                <a16:creationId xmlns:a16="http://schemas.microsoft.com/office/drawing/2014/main" id="{A13881DE-22B3-DDE6-E26D-8BD8BCD8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928" y="720968"/>
            <a:ext cx="4066935" cy="289204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9739964-FCEE-040C-D760-D00C74F77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928" y="3606751"/>
            <a:ext cx="4066935" cy="294476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6EDA48A9-4096-7E8A-AA40-C0030713A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0862" y="720968"/>
            <a:ext cx="4221631" cy="288578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9EACBD61-471F-21E6-E9E2-A3A55B7961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860" y="3606751"/>
            <a:ext cx="4221633" cy="294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116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54D6-51BE-5C61-00B8-34D9D6CDFC58}"/>
              </a:ext>
            </a:extLst>
          </p:cNvPr>
          <p:cNvSpPr>
            <a:spLocks noGrp="1"/>
          </p:cNvSpPr>
          <p:nvPr>
            <p:ph type="title"/>
          </p:nvPr>
        </p:nvSpPr>
        <p:spPr>
          <a:xfrm>
            <a:off x="268574" y="147490"/>
            <a:ext cx="4258456" cy="714167"/>
          </a:xfrm>
        </p:spPr>
        <p:txBody>
          <a:bodyPr>
            <a:normAutofit fontScale="90000"/>
          </a:bodyPr>
          <a:lstStyle/>
          <a:p>
            <a:r>
              <a:rPr lang="en-US" sz="4000" b="1" dirty="0">
                <a:latin typeface="+mn-lt"/>
              </a:rPr>
              <a:t>Feature Selection</a:t>
            </a:r>
          </a:p>
        </p:txBody>
      </p:sp>
      <p:pic>
        <p:nvPicPr>
          <p:cNvPr id="12290" name="Picture 2">
            <a:extLst>
              <a:ext uri="{FF2B5EF4-FFF2-40B4-BE49-F238E27FC236}">
                <a16:creationId xmlns:a16="http://schemas.microsoft.com/office/drawing/2014/main" id="{8FD3346A-44C6-6917-4A0D-DA70A529F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96" y="1038120"/>
            <a:ext cx="10614607" cy="581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80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E2B4-8CD3-5CD2-9FD7-72AB1159371B}"/>
              </a:ext>
            </a:extLst>
          </p:cNvPr>
          <p:cNvSpPr>
            <a:spLocks noGrp="1"/>
          </p:cNvSpPr>
          <p:nvPr>
            <p:ph type="title"/>
          </p:nvPr>
        </p:nvSpPr>
        <p:spPr>
          <a:xfrm>
            <a:off x="2031121" y="322597"/>
            <a:ext cx="8129755" cy="802105"/>
          </a:xfrm>
        </p:spPr>
        <p:txBody>
          <a:bodyPr>
            <a:normAutofit/>
          </a:bodyPr>
          <a:lstStyle/>
          <a:p>
            <a:r>
              <a:rPr lang="en-US" sz="4000" b="1" dirty="0">
                <a:latin typeface="+mn-lt"/>
              </a:rPr>
              <a:t>Model Selection based on Score</a:t>
            </a:r>
          </a:p>
        </p:txBody>
      </p:sp>
      <p:graphicFrame>
        <p:nvGraphicFramePr>
          <p:cNvPr id="4" name="Table 3">
            <a:extLst>
              <a:ext uri="{FF2B5EF4-FFF2-40B4-BE49-F238E27FC236}">
                <a16:creationId xmlns:a16="http://schemas.microsoft.com/office/drawing/2014/main" id="{C3AE0F50-868F-3375-F094-97F2DA2CC9E5}"/>
              </a:ext>
            </a:extLst>
          </p:cNvPr>
          <p:cNvGraphicFramePr>
            <a:graphicFrameLocks noGrp="1"/>
          </p:cNvGraphicFramePr>
          <p:nvPr>
            <p:extLst>
              <p:ext uri="{D42A27DB-BD31-4B8C-83A1-F6EECF244321}">
                <p14:modId xmlns:p14="http://schemas.microsoft.com/office/powerpoint/2010/main" val="2557186132"/>
              </p:ext>
            </p:extLst>
          </p:nvPr>
        </p:nvGraphicFramePr>
        <p:xfrm>
          <a:off x="3188187" y="1690688"/>
          <a:ext cx="5815625" cy="3926331"/>
        </p:xfrm>
        <a:graphic>
          <a:graphicData uri="http://schemas.openxmlformats.org/drawingml/2006/table">
            <a:tbl>
              <a:tblPr>
                <a:tableStyleId>{5940675A-B579-460E-94D1-54222C63F5DA}</a:tableStyleId>
              </a:tblPr>
              <a:tblGrid>
                <a:gridCol w="4251167">
                  <a:extLst>
                    <a:ext uri="{9D8B030D-6E8A-4147-A177-3AD203B41FA5}">
                      <a16:colId xmlns:a16="http://schemas.microsoft.com/office/drawing/2014/main" val="1940683492"/>
                    </a:ext>
                  </a:extLst>
                </a:gridCol>
                <a:gridCol w="1564458">
                  <a:extLst>
                    <a:ext uri="{9D8B030D-6E8A-4147-A177-3AD203B41FA5}">
                      <a16:colId xmlns:a16="http://schemas.microsoft.com/office/drawing/2014/main" val="2875948237"/>
                    </a:ext>
                  </a:extLst>
                </a:gridCol>
              </a:tblGrid>
              <a:tr h="385459">
                <a:tc>
                  <a:txBody>
                    <a:bodyPr/>
                    <a:lstStyle/>
                    <a:p>
                      <a:pPr algn="l" fontAlgn="ctr"/>
                      <a:r>
                        <a:rPr lang="en-US" sz="2400" b="1" dirty="0">
                          <a:effectLst/>
                        </a:rPr>
                        <a:t>Model</a:t>
                      </a:r>
                    </a:p>
                  </a:txBody>
                  <a:tcPr anchor="ctr"/>
                </a:tc>
                <a:tc>
                  <a:txBody>
                    <a:bodyPr/>
                    <a:lstStyle/>
                    <a:p>
                      <a:pPr algn="l"/>
                      <a:r>
                        <a:rPr lang="en-US" sz="2400" b="1" dirty="0">
                          <a:effectLst/>
                        </a:rPr>
                        <a:t>Score</a:t>
                      </a:r>
                      <a:endParaRPr lang="en-US" sz="2400" dirty="0"/>
                    </a:p>
                  </a:txBody>
                  <a:tcPr/>
                </a:tc>
                <a:extLst>
                  <a:ext uri="{0D108BD9-81ED-4DB2-BD59-A6C34878D82A}">
                    <a16:rowId xmlns:a16="http://schemas.microsoft.com/office/drawing/2014/main" val="2709167307"/>
                  </a:ext>
                </a:extLst>
              </a:tr>
              <a:tr h="385459">
                <a:tc>
                  <a:txBody>
                    <a:bodyPr/>
                    <a:lstStyle/>
                    <a:p>
                      <a:pPr algn="l" fontAlgn="ctr"/>
                      <a:r>
                        <a:rPr lang="en-US" sz="2400" b="0" u="none" strike="noStrike" dirty="0">
                          <a:solidFill>
                            <a:schemeClr val="tx1"/>
                          </a:solidFill>
                          <a:effectLst/>
                        </a:rPr>
                        <a:t>Random Forest Classifier</a:t>
                      </a:r>
                      <a:endParaRPr lang="en-US" sz="2400" b="0" i="0" u="none" strike="noStrike" dirty="0">
                        <a:solidFill>
                          <a:schemeClr val="tx1"/>
                        </a:solidFill>
                        <a:effectLst/>
                        <a:latin typeface="Segoe UI" panose="020B0502040204020203" pitchFamily="34" charset="0"/>
                      </a:endParaRPr>
                    </a:p>
                  </a:txBody>
                  <a:tcPr marL="9525" marR="9525" marT="9525" marB="0">
                    <a:solidFill>
                      <a:srgbClr val="FF0000"/>
                    </a:solidFill>
                  </a:tcPr>
                </a:tc>
                <a:tc>
                  <a:txBody>
                    <a:bodyPr/>
                    <a:lstStyle/>
                    <a:p>
                      <a:pPr algn="l" fontAlgn="ctr"/>
                      <a:r>
                        <a:rPr lang="en-US" sz="2400" b="0" u="none" strike="noStrike" dirty="0">
                          <a:solidFill>
                            <a:schemeClr val="tx1"/>
                          </a:solidFill>
                          <a:effectLst/>
                        </a:rPr>
                        <a:t>1</a:t>
                      </a:r>
                      <a:endParaRPr lang="en-US" sz="2400" b="0" i="0" u="none" strike="noStrike" dirty="0">
                        <a:solidFill>
                          <a:schemeClr val="tx1"/>
                        </a:solidFill>
                        <a:effectLst/>
                        <a:latin typeface="Segoe UI" panose="020B0502040204020203" pitchFamily="34" charset="0"/>
                      </a:endParaRPr>
                    </a:p>
                  </a:txBody>
                  <a:tcPr marL="9525" marR="9525" marT="9525" marB="0">
                    <a:solidFill>
                      <a:srgbClr val="FF0000"/>
                    </a:solidFill>
                  </a:tcPr>
                </a:tc>
                <a:extLst>
                  <a:ext uri="{0D108BD9-81ED-4DB2-BD59-A6C34878D82A}">
                    <a16:rowId xmlns:a16="http://schemas.microsoft.com/office/drawing/2014/main" val="3133811565"/>
                  </a:ext>
                </a:extLst>
              </a:tr>
              <a:tr h="385459">
                <a:tc>
                  <a:txBody>
                    <a:bodyPr/>
                    <a:lstStyle/>
                    <a:p>
                      <a:pPr algn="l" fontAlgn="ctr"/>
                      <a:r>
                        <a:rPr lang="en-US" sz="2400" b="0" u="none" strike="noStrike">
                          <a:solidFill>
                            <a:schemeClr val="tx1"/>
                          </a:solidFill>
                          <a:effectLst/>
                        </a:rPr>
                        <a:t>Ada Boost Classifier</a:t>
                      </a:r>
                      <a:endParaRPr lang="en-US" sz="2400" b="0" i="0" u="none" strike="noStrike">
                        <a:solidFill>
                          <a:schemeClr val="tx1"/>
                        </a:solidFill>
                        <a:effectLst/>
                        <a:latin typeface="Segoe UI" panose="020B0502040204020203" pitchFamily="34" charset="0"/>
                      </a:endParaRPr>
                    </a:p>
                  </a:txBody>
                  <a:tcPr marL="9525" marR="9525" marT="9525" marB="0">
                    <a:solidFill>
                      <a:srgbClr val="FF0000"/>
                    </a:solidFill>
                  </a:tcPr>
                </a:tc>
                <a:tc>
                  <a:txBody>
                    <a:bodyPr/>
                    <a:lstStyle/>
                    <a:p>
                      <a:pPr algn="l" fontAlgn="ctr"/>
                      <a:r>
                        <a:rPr lang="en-US" sz="2400" b="0" u="none" strike="noStrike" dirty="0">
                          <a:solidFill>
                            <a:schemeClr val="tx1"/>
                          </a:solidFill>
                          <a:effectLst/>
                        </a:rPr>
                        <a:t>1</a:t>
                      </a:r>
                      <a:endParaRPr lang="en-US" sz="2400" b="0" i="0" u="none" strike="noStrike" dirty="0">
                        <a:solidFill>
                          <a:schemeClr val="tx1"/>
                        </a:solidFill>
                        <a:effectLst/>
                        <a:latin typeface="Segoe UI" panose="020B0502040204020203" pitchFamily="34" charset="0"/>
                      </a:endParaRPr>
                    </a:p>
                  </a:txBody>
                  <a:tcPr marL="9525" marR="9525" marT="9525" marB="0">
                    <a:solidFill>
                      <a:srgbClr val="FF0000"/>
                    </a:solidFill>
                  </a:tcPr>
                </a:tc>
                <a:extLst>
                  <a:ext uri="{0D108BD9-81ED-4DB2-BD59-A6C34878D82A}">
                    <a16:rowId xmlns:a16="http://schemas.microsoft.com/office/drawing/2014/main" val="645966378"/>
                  </a:ext>
                </a:extLst>
              </a:tr>
              <a:tr h="385459">
                <a:tc>
                  <a:txBody>
                    <a:bodyPr/>
                    <a:lstStyle/>
                    <a:p>
                      <a:pPr algn="l" fontAlgn="ctr"/>
                      <a:r>
                        <a:rPr lang="en-US" sz="2400" b="0" u="none" strike="noStrike">
                          <a:solidFill>
                            <a:schemeClr val="tx1"/>
                          </a:solidFill>
                          <a:effectLst/>
                        </a:rPr>
                        <a:t>Gradient Boost Classifier</a:t>
                      </a:r>
                      <a:endParaRPr lang="en-US" sz="2400" b="0" i="0" u="none" strike="noStrike">
                        <a:solidFill>
                          <a:schemeClr val="tx1"/>
                        </a:solidFill>
                        <a:effectLst/>
                        <a:latin typeface="Segoe UI" panose="020B0502040204020203" pitchFamily="34" charset="0"/>
                      </a:endParaRPr>
                    </a:p>
                  </a:txBody>
                  <a:tcPr marL="9525" marR="9525" marT="9525" marB="0"/>
                </a:tc>
                <a:tc>
                  <a:txBody>
                    <a:bodyPr/>
                    <a:lstStyle/>
                    <a:p>
                      <a:pPr algn="l" fontAlgn="ctr"/>
                      <a:r>
                        <a:rPr lang="en-US" sz="2400" b="0" u="none" strike="noStrike">
                          <a:solidFill>
                            <a:schemeClr val="tx1"/>
                          </a:solidFill>
                          <a:effectLst/>
                        </a:rPr>
                        <a:t>0.99</a:t>
                      </a:r>
                      <a:endParaRPr lang="en-US" sz="2400" b="0" i="0" u="none" strike="noStrike">
                        <a:solidFill>
                          <a:schemeClr val="tx1"/>
                        </a:solidFill>
                        <a:effectLst/>
                        <a:latin typeface="Segoe UI" panose="020B0502040204020203" pitchFamily="34" charset="0"/>
                      </a:endParaRPr>
                    </a:p>
                  </a:txBody>
                  <a:tcPr marL="9525" marR="9525" marT="9525" marB="0"/>
                </a:tc>
                <a:extLst>
                  <a:ext uri="{0D108BD9-81ED-4DB2-BD59-A6C34878D82A}">
                    <a16:rowId xmlns:a16="http://schemas.microsoft.com/office/drawing/2014/main" val="1672420065"/>
                  </a:ext>
                </a:extLst>
              </a:tr>
              <a:tr h="385459">
                <a:tc>
                  <a:txBody>
                    <a:bodyPr/>
                    <a:lstStyle/>
                    <a:p>
                      <a:pPr algn="l" fontAlgn="ctr"/>
                      <a:r>
                        <a:rPr lang="en-US" sz="2400" b="0" u="none" strike="noStrike">
                          <a:solidFill>
                            <a:schemeClr val="tx1"/>
                          </a:solidFill>
                          <a:effectLst/>
                        </a:rPr>
                        <a:t>XgBoost Classifier</a:t>
                      </a:r>
                      <a:endParaRPr lang="en-US" sz="2400" b="0" i="0" u="none" strike="noStrike">
                        <a:solidFill>
                          <a:schemeClr val="tx1"/>
                        </a:solidFill>
                        <a:effectLst/>
                        <a:latin typeface="Segoe UI" panose="020B0502040204020203" pitchFamily="34" charset="0"/>
                      </a:endParaRPr>
                    </a:p>
                  </a:txBody>
                  <a:tcPr marL="9525" marR="9525" marT="9525" marB="0"/>
                </a:tc>
                <a:tc>
                  <a:txBody>
                    <a:bodyPr/>
                    <a:lstStyle/>
                    <a:p>
                      <a:pPr algn="l" fontAlgn="ctr"/>
                      <a:r>
                        <a:rPr lang="en-US" sz="2400" b="0" u="none" strike="noStrike">
                          <a:solidFill>
                            <a:schemeClr val="tx1"/>
                          </a:solidFill>
                          <a:effectLst/>
                        </a:rPr>
                        <a:t>0.99</a:t>
                      </a:r>
                      <a:endParaRPr lang="en-US" sz="2400" b="0" i="0" u="none" strike="noStrike">
                        <a:solidFill>
                          <a:schemeClr val="tx1"/>
                        </a:solidFill>
                        <a:effectLst/>
                        <a:latin typeface="Segoe UI" panose="020B0502040204020203" pitchFamily="34" charset="0"/>
                      </a:endParaRPr>
                    </a:p>
                  </a:txBody>
                  <a:tcPr marL="9525" marR="9525" marT="9525" marB="0"/>
                </a:tc>
                <a:extLst>
                  <a:ext uri="{0D108BD9-81ED-4DB2-BD59-A6C34878D82A}">
                    <a16:rowId xmlns:a16="http://schemas.microsoft.com/office/drawing/2014/main" val="1314561976"/>
                  </a:ext>
                </a:extLst>
              </a:tr>
              <a:tr h="385459">
                <a:tc>
                  <a:txBody>
                    <a:bodyPr/>
                    <a:lstStyle/>
                    <a:p>
                      <a:pPr algn="l" fontAlgn="ctr"/>
                      <a:r>
                        <a:rPr lang="en-US" sz="2400" b="0" u="none" strike="noStrike">
                          <a:solidFill>
                            <a:schemeClr val="tx1"/>
                          </a:solidFill>
                          <a:effectLst/>
                        </a:rPr>
                        <a:t>Light GBoost Classifier</a:t>
                      </a:r>
                      <a:endParaRPr lang="en-US" sz="2400" b="0" i="0" u="none" strike="noStrike">
                        <a:solidFill>
                          <a:schemeClr val="tx1"/>
                        </a:solidFill>
                        <a:effectLst/>
                        <a:latin typeface="Segoe UI" panose="020B0502040204020203" pitchFamily="34" charset="0"/>
                      </a:endParaRPr>
                    </a:p>
                  </a:txBody>
                  <a:tcPr marL="9525" marR="9525" marT="9525" marB="0"/>
                </a:tc>
                <a:tc>
                  <a:txBody>
                    <a:bodyPr/>
                    <a:lstStyle/>
                    <a:p>
                      <a:pPr algn="l" fontAlgn="ctr"/>
                      <a:r>
                        <a:rPr lang="en-US" sz="2400" b="0" u="none" strike="noStrike">
                          <a:solidFill>
                            <a:schemeClr val="tx1"/>
                          </a:solidFill>
                          <a:effectLst/>
                        </a:rPr>
                        <a:t>0.99</a:t>
                      </a:r>
                      <a:endParaRPr lang="en-US" sz="2400" b="0" i="0" u="none" strike="noStrike">
                        <a:solidFill>
                          <a:schemeClr val="tx1"/>
                        </a:solidFill>
                        <a:effectLst/>
                        <a:latin typeface="Segoe UI" panose="020B0502040204020203" pitchFamily="34" charset="0"/>
                      </a:endParaRPr>
                    </a:p>
                  </a:txBody>
                  <a:tcPr marL="9525" marR="9525" marT="9525" marB="0"/>
                </a:tc>
                <a:extLst>
                  <a:ext uri="{0D108BD9-81ED-4DB2-BD59-A6C34878D82A}">
                    <a16:rowId xmlns:a16="http://schemas.microsoft.com/office/drawing/2014/main" val="1704324878"/>
                  </a:ext>
                </a:extLst>
              </a:tr>
              <a:tr h="385459">
                <a:tc>
                  <a:txBody>
                    <a:bodyPr/>
                    <a:lstStyle/>
                    <a:p>
                      <a:pPr algn="l" fontAlgn="ctr"/>
                      <a:r>
                        <a:rPr lang="en-US" sz="2400" b="0" u="none" strike="noStrike">
                          <a:solidFill>
                            <a:schemeClr val="tx1"/>
                          </a:solidFill>
                          <a:effectLst/>
                        </a:rPr>
                        <a:t>Neive Bayes Classifier</a:t>
                      </a:r>
                      <a:endParaRPr lang="en-US" sz="2400" b="0" i="0" u="none" strike="noStrike">
                        <a:solidFill>
                          <a:schemeClr val="tx1"/>
                        </a:solidFill>
                        <a:effectLst/>
                        <a:latin typeface="Segoe UI" panose="020B0502040204020203" pitchFamily="34" charset="0"/>
                      </a:endParaRPr>
                    </a:p>
                  </a:txBody>
                  <a:tcPr marL="9525" marR="9525" marT="9525" marB="0"/>
                </a:tc>
                <a:tc>
                  <a:txBody>
                    <a:bodyPr/>
                    <a:lstStyle/>
                    <a:p>
                      <a:pPr algn="l" fontAlgn="ctr"/>
                      <a:r>
                        <a:rPr lang="en-US" sz="2400" b="0" u="none" strike="noStrike">
                          <a:solidFill>
                            <a:schemeClr val="tx1"/>
                          </a:solidFill>
                          <a:effectLst/>
                        </a:rPr>
                        <a:t>0.97</a:t>
                      </a:r>
                      <a:endParaRPr lang="en-US" sz="2400" b="0" i="0" u="none" strike="noStrike">
                        <a:solidFill>
                          <a:schemeClr val="tx1"/>
                        </a:solidFill>
                        <a:effectLst/>
                        <a:latin typeface="Segoe UI" panose="020B0502040204020203" pitchFamily="34" charset="0"/>
                      </a:endParaRPr>
                    </a:p>
                  </a:txBody>
                  <a:tcPr marL="9525" marR="9525" marT="9525" marB="0"/>
                </a:tc>
                <a:extLst>
                  <a:ext uri="{0D108BD9-81ED-4DB2-BD59-A6C34878D82A}">
                    <a16:rowId xmlns:a16="http://schemas.microsoft.com/office/drawing/2014/main" val="158124639"/>
                  </a:ext>
                </a:extLst>
              </a:tr>
              <a:tr h="385459">
                <a:tc>
                  <a:txBody>
                    <a:bodyPr/>
                    <a:lstStyle/>
                    <a:p>
                      <a:pPr algn="l" fontAlgn="ctr"/>
                      <a:r>
                        <a:rPr lang="en-US" sz="2400" b="0" u="none" strike="noStrike">
                          <a:solidFill>
                            <a:schemeClr val="tx1"/>
                          </a:solidFill>
                          <a:effectLst/>
                        </a:rPr>
                        <a:t>Decision Tree Classifier</a:t>
                      </a:r>
                      <a:endParaRPr lang="en-US" sz="2400" b="0" i="0" u="none" strike="noStrike">
                        <a:solidFill>
                          <a:schemeClr val="tx1"/>
                        </a:solidFill>
                        <a:effectLst/>
                        <a:latin typeface="Segoe UI" panose="020B0502040204020203" pitchFamily="34" charset="0"/>
                      </a:endParaRPr>
                    </a:p>
                  </a:txBody>
                  <a:tcPr marL="9525" marR="9525" marT="9525" marB="0"/>
                </a:tc>
                <a:tc>
                  <a:txBody>
                    <a:bodyPr/>
                    <a:lstStyle/>
                    <a:p>
                      <a:pPr algn="l" fontAlgn="ctr"/>
                      <a:r>
                        <a:rPr lang="en-US" sz="2400" b="0" u="none" strike="noStrike">
                          <a:solidFill>
                            <a:schemeClr val="tx1"/>
                          </a:solidFill>
                          <a:effectLst/>
                        </a:rPr>
                        <a:t>0.96</a:t>
                      </a:r>
                      <a:endParaRPr lang="en-US" sz="2400" b="0" i="0" u="none" strike="noStrike">
                        <a:solidFill>
                          <a:schemeClr val="tx1"/>
                        </a:solidFill>
                        <a:effectLst/>
                        <a:latin typeface="Segoe UI" panose="020B0502040204020203" pitchFamily="34" charset="0"/>
                      </a:endParaRPr>
                    </a:p>
                  </a:txBody>
                  <a:tcPr marL="9525" marR="9525" marT="9525" marB="0"/>
                </a:tc>
                <a:extLst>
                  <a:ext uri="{0D108BD9-81ED-4DB2-BD59-A6C34878D82A}">
                    <a16:rowId xmlns:a16="http://schemas.microsoft.com/office/drawing/2014/main" val="895945689"/>
                  </a:ext>
                </a:extLst>
              </a:tr>
              <a:tr h="385459">
                <a:tc>
                  <a:txBody>
                    <a:bodyPr/>
                    <a:lstStyle/>
                    <a:p>
                      <a:pPr algn="l" fontAlgn="ctr"/>
                      <a:r>
                        <a:rPr lang="en-US" sz="2400" b="0" u="none" strike="noStrike">
                          <a:solidFill>
                            <a:schemeClr val="tx1"/>
                          </a:solidFill>
                          <a:effectLst/>
                        </a:rPr>
                        <a:t>K-Nearest Neighbors Classifier</a:t>
                      </a:r>
                      <a:endParaRPr lang="en-US" sz="2400" b="0" i="0" u="none" strike="noStrike">
                        <a:solidFill>
                          <a:schemeClr val="tx1"/>
                        </a:solidFill>
                        <a:effectLst/>
                        <a:latin typeface="Segoe UI" panose="020B0502040204020203" pitchFamily="34" charset="0"/>
                      </a:endParaRPr>
                    </a:p>
                  </a:txBody>
                  <a:tcPr marL="9525" marR="9525" marT="9525" marB="0"/>
                </a:tc>
                <a:tc>
                  <a:txBody>
                    <a:bodyPr/>
                    <a:lstStyle/>
                    <a:p>
                      <a:pPr algn="l" fontAlgn="ctr"/>
                      <a:r>
                        <a:rPr lang="en-US" sz="2400" b="0" u="none" strike="noStrike">
                          <a:solidFill>
                            <a:schemeClr val="tx1"/>
                          </a:solidFill>
                          <a:effectLst/>
                        </a:rPr>
                        <a:t>0.91</a:t>
                      </a:r>
                      <a:endParaRPr lang="en-US" sz="2400" b="0" i="0" u="none" strike="noStrike">
                        <a:solidFill>
                          <a:schemeClr val="tx1"/>
                        </a:solidFill>
                        <a:effectLst/>
                        <a:latin typeface="Segoe UI" panose="020B0502040204020203" pitchFamily="34" charset="0"/>
                      </a:endParaRPr>
                    </a:p>
                  </a:txBody>
                  <a:tcPr marL="9525" marR="9525" marT="9525" marB="0"/>
                </a:tc>
                <a:extLst>
                  <a:ext uri="{0D108BD9-81ED-4DB2-BD59-A6C34878D82A}">
                    <a16:rowId xmlns:a16="http://schemas.microsoft.com/office/drawing/2014/main" val="1069919147"/>
                  </a:ext>
                </a:extLst>
              </a:tr>
              <a:tr h="385459">
                <a:tc>
                  <a:txBody>
                    <a:bodyPr/>
                    <a:lstStyle/>
                    <a:p>
                      <a:pPr algn="l" fontAlgn="ctr"/>
                      <a:r>
                        <a:rPr lang="en-US" sz="2400" b="0" u="none" strike="noStrike">
                          <a:solidFill>
                            <a:schemeClr val="tx1"/>
                          </a:solidFill>
                          <a:effectLst/>
                        </a:rPr>
                        <a:t>Support Vector Classifier</a:t>
                      </a:r>
                      <a:endParaRPr lang="en-US" sz="2400" b="0" i="0" u="none" strike="noStrike">
                        <a:solidFill>
                          <a:schemeClr val="tx1"/>
                        </a:solidFill>
                        <a:effectLst/>
                        <a:latin typeface="Segoe UI" panose="020B0502040204020203" pitchFamily="34" charset="0"/>
                      </a:endParaRPr>
                    </a:p>
                  </a:txBody>
                  <a:tcPr marL="9525" marR="9525" marT="9525" marB="0"/>
                </a:tc>
                <a:tc>
                  <a:txBody>
                    <a:bodyPr/>
                    <a:lstStyle/>
                    <a:p>
                      <a:pPr algn="l" fontAlgn="ctr"/>
                      <a:r>
                        <a:rPr lang="en-US" sz="2400" b="0" u="none" strike="noStrike" dirty="0">
                          <a:solidFill>
                            <a:schemeClr val="tx1"/>
                          </a:solidFill>
                          <a:effectLst/>
                        </a:rPr>
                        <a:t>0.9</a:t>
                      </a:r>
                      <a:endParaRPr lang="en-US" sz="2400" b="0" i="0" u="none" strike="noStrike" dirty="0">
                        <a:solidFill>
                          <a:schemeClr val="tx1"/>
                        </a:solidFill>
                        <a:effectLst/>
                        <a:latin typeface="Segoe UI" panose="020B0502040204020203" pitchFamily="34" charset="0"/>
                      </a:endParaRPr>
                    </a:p>
                  </a:txBody>
                  <a:tcPr marL="9525" marR="9525" marT="9525" marB="0"/>
                </a:tc>
                <a:extLst>
                  <a:ext uri="{0D108BD9-81ED-4DB2-BD59-A6C34878D82A}">
                    <a16:rowId xmlns:a16="http://schemas.microsoft.com/office/drawing/2014/main" val="2099654511"/>
                  </a:ext>
                </a:extLst>
              </a:tr>
            </a:tbl>
          </a:graphicData>
        </a:graphic>
      </p:graphicFrame>
    </p:spTree>
    <p:extLst>
      <p:ext uri="{BB962C8B-B14F-4D97-AF65-F5344CB8AC3E}">
        <p14:creationId xmlns:p14="http://schemas.microsoft.com/office/powerpoint/2010/main" val="2635296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E00A-0639-5D77-31B1-B7AE6797706A}"/>
              </a:ext>
            </a:extLst>
          </p:cNvPr>
          <p:cNvSpPr>
            <a:spLocks noGrp="1"/>
          </p:cNvSpPr>
          <p:nvPr>
            <p:ph type="title"/>
          </p:nvPr>
        </p:nvSpPr>
        <p:spPr>
          <a:xfrm>
            <a:off x="838200" y="2766218"/>
            <a:ext cx="10515600" cy="1325563"/>
          </a:xfrm>
        </p:spPr>
        <p:txBody>
          <a:bodyPr>
            <a:normAutofit/>
          </a:bodyPr>
          <a:lstStyle/>
          <a:p>
            <a:pPr algn="ctr"/>
            <a:r>
              <a:rPr lang="en-US" sz="6000" b="1" dirty="0">
                <a:latin typeface="+mn-lt"/>
              </a:rPr>
              <a:t>Liver Disease Prediction</a:t>
            </a:r>
          </a:p>
        </p:txBody>
      </p:sp>
    </p:spTree>
    <p:extLst>
      <p:ext uri="{BB962C8B-B14F-4D97-AF65-F5344CB8AC3E}">
        <p14:creationId xmlns:p14="http://schemas.microsoft.com/office/powerpoint/2010/main" val="3189585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168E-87EA-A537-A87E-F0930BA1B41F}"/>
              </a:ext>
            </a:extLst>
          </p:cNvPr>
          <p:cNvSpPr>
            <a:spLocks noGrp="1"/>
          </p:cNvSpPr>
          <p:nvPr>
            <p:ph type="title"/>
          </p:nvPr>
        </p:nvSpPr>
        <p:spPr>
          <a:xfrm>
            <a:off x="0" y="29290"/>
            <a:ext cx="4633210" cy="699177"/>
          </a:xfrm>
        </p:spPr>
        <p:txBody>
          <a:bodyPr>
            <a:normAutofit fontScale="90000"/>
          </a:bodyPr>
          <a:lstStyle/>
          <a:p>
            <a:r>
              <a:rPr lang="en-US" sz="4000" b="1" dirty="0">
                <a:latin typeface="+mn-lt"/>
              </a:rPr>
              <a:t>Univariate Numeric</a:t>
            </a:r>
          </a:p>
        </p:txBody>
      </p:sp>
      <p:pic>
        <p:nvPicPr>
          <p:cNvPr id="1026" name="Picture 2">
            <a:extLst>
              <a:ext uri="{FF2B5EF4-FFF2-40B4-BE49-F238E27FC236}">
                <a16:creationId xmlns:a16="http://schemas.microsoft.com/office/drawing/2014/main" id="{6DE8C5B3-C41B-DE7E-0216-B562AA4FD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4439"/>
            <a:ext cx="4129971" cy="29080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997B424-B1C1-8512-75AD-060BCAAD8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971" y="854438"/>
            <a:ext cx="3932056" cy="2925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34CAC85-3919-33FD-1075-140966B78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2028" y="854439"/>
            <a:ext cx="4129972" cy="28739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FEBB03B-90ED-2D51-6541-64D268AA3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62531"/>
            <a:ext cx="4129971" cy="30954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5E806CB-3383-005A-4486-A835DC9BB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9970" y="3779584"/>
            <a:ext cx="3932055" cy="31002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B83A223-6703-A1A3-7044-60A492990B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2029" y="3728425"/>
            <a:ext cx="4129972" cy="31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8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F4EB-8D22-BCDE-AD8A-26D3B4AB4F28}"/>
              </a:ext>
            </a:extLst>
          </p:cNvPr>
          <p:cNvSpPr>
            <a:spLocks noGrp="1"/>
          </p:cNvSpPr>
          <p:nvPr>
            <p:ph type="title"/>
          </p:nvPr>
        </p:nvSpPr>
        <p:spPr>
          <a:xfrm>
            <a:off x="133662" y="155263"/>
            <a:ext cx="4648200" cy="759138"/>
          </a:xfrm>
        </p:spPr>
        <p:txBody>
          <a:bodyPr>
            <a:normAutofit fontScale="90000"/>
          </a:bodyPr>
          <a:lstStyle/>
          <a:p>
            <a:r>
              <a:rPr lang="en-US" sz="4000" b="1" dirty="0">
                <a:latin typeface="+mn-lt"/>
              </a:rPr>
              <a:t>Univariate Numeric</a:t>
            </a:r>
          </a:p>
        </p:txBody>
      </p:sp>
      <p:pic>
        <p:nvPicPr>
          <p:cNvPr id="2050" name="Picture 2">
            <a:extLst>
              <a:ext uri="{FF2B5EF4-FFF2-40B4-BE49-F238E27FC236}">
                <a16:creationId xmlns:a16="http://schemas.microsoft.com/office/drawing/2014/main" id="{ACA6FF67-F06A-DB29-8B1D-5358870EF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86841"/>
            <a:ext cx="4115457" cy="3165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879E913-F112-A80A-67D5-90853004F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457" y="1786841"/>
            <a:ext cx="4116272" cy="31651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EAF15B8-AAF8-3034-51F8-6BE86A4F4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914" y="1786841"/>
            <a:ext cx="3961086" cy="316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7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3A37-0F4E-5A87-4C9E-EC789D48CBBC}"/>
              </a:ext>
            </a:extLst>
          </p:cNvPr>
          <p:cNvSpPr>
            <a:spLocks noGrp="1"/>
          </p:cNvSpPr>
          <p:nvPr>
            <p:ph type="title"/>
          </p:nvPr>
        </p:nvSpPr>
        <p:spPr>
          <a:xfrm>
            <a:off x="404275" y="315683"/>
            <a:ext cx="2489616" cy="759137"/>
          </a:xfrm>
        </p:spPr>
        <p:txBody>
          <a:bodyPr>
            <a:normAutofit/>
          </a:bodyPr>
          <a:lstStyle/>
          <a:p>
            <a:r>
              <a:rPr lang="en-US" sz="4000" b="1" dirty="0">
                <a:latin typeface="+mn-lt"/>
              </a:rPr>
              <a:t>Overview</a:t>
            </a:r>
          </a:p>
        </p:txBody>
      </p:sp>
      <p:sp>
        <p:nvSpPr>
          <p:cNvPr id="3" name="Content Placeholder 2">
            <a:extLst>
              <a:ext uri="{FF2B5EF4-FFF2-40B4-BE49-F238E27FC236}">
                <a16:creationId xmlns:a16="http://schemas.microsoft.com/office/drawing/2014/main" id="{7A531CE0-5B56-0BB9-7D76-2073647C91F7}"/>
              </a:ext>
            </a:extLst>
          </p:cNvPr>
          <p:cNvSpPr>
            <a:spLocks noGrp="1"/>
          </p:cNvSpPr>
          <p:nvPr>
            <p:ph idx="1"/>
          </p:nvPr>
        </p:nvSpPr>
        <p:spPr>
          <a:xfrm>
            <a:off x="751974" y="2247900"/>
            <a:ext cx="10688052" cy="2362200"/>
          </a:xfrm>
        </p:spPr>
        <p:txBody>
          <a:bodyPr>
            <a:normAutofit/>
          </a:bodyPr>
          <a:lstStyle/>
          <a:p>
            <a:pPr marL="0" indent="0">
              <a:buNone/>
            </a:pPr>
            <a:r>
              <a:rPr lang="en-US" sz="2400" dirty="0"/>
              <a:t>The Multiple Disease Prediction System is a machine learning-based application designed to assist healthcare professionals in the early detection of Kidney Disease, Liver Disease, and Parkinson's Disease. By leveraging advanced classification algorithms, the system provides quick and accurate predictions, reducing the need for expensive tests and aiding in timely intervention.</a:t>
            </a:r>
          </a:p>
        </p:txBody>
      </p:sp>
    </p:spTree>
    <p:extLst>
      <p:ext uri="{BB962C8B-B14F-4D97-AF65-F5344CB8AC3E}">
        <p14:creationId xmlns:p14="http://schemas.microsoft.com/office/powerpoint/2010/main" val="1744063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32FB-684C-D7AF-D1CB-425067D8EFBB}"/>
              </a:ext>
            </a:extLst>
          </p:cNvPr>
          <p:cNvSpPr>
            <a:spLocks noGrp="1"/>
          </p:cNvSpPr>
          <p:nvPr>
            <p:ph type="title"/>
          </p:nvPr>
        </p:nvSpPr>
        <p:spPr>
          <a:xfrm>
            <a:off x="133662" y="200234"/>
            <a:ext cx="7229664" cy="639216"/>
          </a:xfrm>
        </p:spPr>
        <p:txBody>
          <a:bodyPr>
            <a:normAutofit fontScale="90000"/>
          </a:bodyPr>
          <a:lstStyle/>
          <a:p>
            <a:r>
              <a:rPr lang="en-US" b="1" dirty="0">
                <a:latin typeface="+mn-lt"/>
              </a:rPr>
              <a:t>Bivariate: Numeric Vs Categoric</a:t>
            </a:r>
          </a:p>
        </p:txBody>
      </p:sp>
      <p:pic>
        <p:nvPicPr>
          <p:cNvPr id="3074" name="Picture 2">
            <a:extLst>
              <a:ext uri="{FF2B5EF4-FFF2-40B4-BE49-F238E27FC236}">
                <a16:creationId xmlns:a16="http://schemas.microsoft.com/office/drawing/2014/main" id="{5C7C42BC-F994-0DB3-3C1C-1D9D5F78B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9" y="839450"/>
            <a:ext cx="4165130" cy="28154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D3B9CD7-A3C9-9A5E-2608-1CD460C7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161" y="839451"/>
            <a:ext cx="4081690" cy="28173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3B530CA-F08A-3A7E-C67C-007A7C0F1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850" y="839450"/>
            <a:ext cx="4015499" cy="28154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790EB93-AD22-CBB3-37C8-0C7A57904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54894"/>
            <a:ext cx="4182256" cy="29394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B030AC6-C07F-B951-2565-861C60D39E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257" y="3654894"/>
            <a:ext cx="4081690" cy="293942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9E8C1A5C-D9C9-5F82-C27A-D24EE48FDE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3946" y="3654894"/>
            <a:ext cx="3928053" cy="293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53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8AAE5-B4A7-929B-97F0-FF2782CD5FCE}"/>
              </a:ext>
            </a:extLst>
          </p:cNvPr>
          <p:cNvSpPr>
            <a:spLocks noGrp="1"/>
          </p:cNvSpPr>
          <p:nvPr>
            <p:ph type="title"/>
          </p:nvPr>
        </p:nvSpPr>
        <p:spPr>
          <a:xfrm>
            <a:off x="193623" y="170253"/>
            <a:ext cx="7025324" cy="684186"/>
          </a:xfrm>
        </p:spPr>
        <p:txBody>
          <a:bodyPr>
            <a:normAutofit fontScale="90000"/>
          </a:bodyPr>
          <a:lstStyle/>
          <a:p>
            <a:r>
              <a:rPr lang="en-US" b="1" dirty="0">
                <a:latin typeface="+mn-lt"/>
              </a:rPr>
              <a:t>Bivariate: Numeric Vs Categoric</a:t>
            </a:r>
          </a:p>
        </p:txBody>
      </p:sp>
      <p:pic>
        <p:nvPicPr>
          <p:cNvPr id="4098" name="Picture 2">
            <a:extLst>
              <a:ext uri="{FF2B5EF4-FFF2-40B4-BE49-F238E27FC236}">
                <a16:creationId xmlns:a16="http://schemas.microsoft.com/office/drawing/2014/main" id="{B39C1EEB-C89C-B3BE-EC5C-CFDAEAA9A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4439"/>
            <a:ext cx="3837482" cy="29907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52FECAA-D27D-43B2-A27A-65E67C6EA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482" y="854439"/>
            <a:ext cx="4157272" cy="29913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D692F41-1D49-6ECA-7C29-7BD587C44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4754" y="854439"/>
            <a:ext cx="4197246" cy="299132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DAA8AF4-8BBC-4765-EF7D-6A594E07530F}"/>
              </a:ext>
            </a:extLst>
          </p:cNvPr>
          <p:cNvSpPr txBox="1">
            <a:spLocks/>
          </p:cNvSpPr>
          <p:nvPr/>
        </p:nvSpPr>
        <p:spPr>
          <a:xfrm>
            <a:off x="193623" y="3850124"/>
            <a:ext cx="4958325" cy="11754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n-lt"/>
              </a:rPr>
              <a:t>Bivariate: </a:t>
            </a:r>
          </a:p>
          <a:p>
            <a:r>
              <a:rPr lang="en-US" sz="4000" b="1" dirty="0">
                <a:latin typeface="+mn-lt"/>
              </a:rPr>
              <a:t>Categoric Vs Categoric</a:t>
            </a:r>
          </a:p>
        </p:txBody>
      </p:sp>
      <p:pic>
        <p:nvPicPr>
          <p:cNvPr id="4104" name="Picture 8">
            <a:extLst>
              <a:ext uri="{FF2B5EF4-FFF2-40B4-BE49-F238E27FC236}">
                <a16:creationId xmlns:a16="http://schemas.microsoft.com/office/drawing/2014/main" id="{915E09CC-4236-FC1E-9D8F-C4B0D7A72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343" y="3845144"/>
            <a:ext cx="4017365" cy="301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349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2CDA-B546-A413-B422-A6BC5F00312D}"/>
              </a:ext>
            </a:extLst>
          </p:cNvPr>
          <p:cNvSpPr>
            <a:spLocks noGrp="1"/>
          </p:cNvSpPr>
          <p:nvPr>
            <p:ph type="title"/>
          </p:nvPr>
        </p:nvSpPr>
        <p:spPr>
          <a:xfrm>
            <a:off x="838200" y="365126"/>
            <a:ext cx="3898692" cy="654206"/>
          </a:xfrm>
        </p:spPr>
        <p:txBody>
          <a:bodyPr>
            <a:normAutofit fontScale="90000"/>
          </a:bodyPr>
          <a:lstStyle/>
          <a:p>
            <a:r>
              <a:rPr lang="en-US" b="1" dirty="0">
                <a:latin typeface="+mn-lt"/>
              </a:rPr>
              <a:t>Feature Selection</a:t>
            </a:r>
          </a:p>
        </p:txBody>
      </p:sp>
      <p:pic>
        <p:nvPicPr>
          <p:cNvPr id="5122" name="Picture 2">
            <a:extLst>
              <a:ext uri="{FF2B5EF4-FFF2-40B4-BE49-F238E27FC236}">
                <a16:creationId xmlns:a16="http://schemas.microsoft.com/office/drawing/2014/main" id="{1CC9A077-8F4D-F9C6-834A-76D91B218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292" y="1019332"/>
            <a:ext cx="10927415" cy="583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106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B5F-1D39-E51F-B9B3-EDCA09B221AD}"/>
              </a:ext>
            </a:extLst>
          </p:cNvPr>
          <p:cNvSpPr>
            <a:spLocks noGrp="1"/>
          </p:cNvSpPr>
          <p:nvPr>
            <p:ph type="title"/>
          </p:nvPr>
        </p:nvSpPr>
        <p:spPr>
          <a:xfrm>
            <a:off x="0" y="0"/>
            <a:ext cx="7251032" cy="662781"/>
          </a:xfrm>
        </p:spPr>
        <p:txBody>
          <a:bodyPr>
            <a:normAutofit/>
          </a:bodyPr>
          <a:lstStyle/>
          <a:p>
            <a:r>
              <a:rPr lang="en-US" b="1" dirty="0">
                <a:latin typeface="+mn-lt"/>
              </a:rPr>
              <a:t>Model Selection based on Score</a:t>
            </a:r>
          </a:p>
        </p:txBody>
      </p:sp>
      <p:graphicFrame>
        <p:nvGraphicFramePr>
          <p:cNvPr id="4" name="Table 3">
            <a:extLst>
              <a:ext uri="{FF2B5EF4-FFF2-40B4-BE49-F238E27FC236}">
                <a16:creationId xmlns:a16="http://schemas.microsoft.com/office/drawing/2014/main" id="{655A99BE-F7A6-EF80-29D2-1AC80EB55199}"/>
              </a:ext>
            </a:extLst>
          </p:cNvPr>
          <p:cNvGraphicFramePr>
            <a:graphicFrameLocks noGrp="1"/>
          </p:cNvGraphicFramePr>
          <p:nvPr>
            <p:extLst>
              <p:ext uri="{D42A27DB-BD31-4B8C-83A1-F6EECF244321}">
                <p14:modId xmlns:p14="http://schemas.microsoft.com/office/powerpoint/2010/main" val="2722164680"/>
              </p:ext>
            </p:extLst>
          </p:nvPr>
        </p:nvGraphicFramePr>
        <p:xfrm>
          <a:off x="3313763" y="2614167"/>
          <a:ext cx="5564473" cy="4028610"/>
        </p:xfrm>
        <a:graphic>
          <a:graphicData uri="http://schemas.openxmlformats.org/drawingml/2006/table">
            <a:tbl>
              <a:tblPr>
                <a:tableStyleId>{5940675A-B579-460E-94D1-54222C63F5DA}</a:tableStyleId>
              </a:tblPr>
              <a:tblGrid>
                <a:gridCol w="3966833">
                  <a:extLst>
                    <a:ext uri="{9D8B030D-6E8A-4147-A177-3AD203B41FA5}">
                      <a16:colId xmlns:a16="http://schemas.microsoft.com/office/drawing/2014/main" val="2902960482"/>
                    </a:ext>
                  </a:extLst>
                </a:gridCol>
                <a:gridCol w="1597640">
                  <a:extLst>
                    <a:ext uri="{9D8B030D-6E8A-4147-A177-3AD203B41FA5}">
                      <a16:colId xmlns:a16="http://schemas.microsoft.com/office/drawing/2014/main" val="1224865613"/>
                    </a:ext>
                  </a:extLst>
                </a:gridCol>
              </a:tblGrid>
              <a:tr h="402861">
                <a:tc>
                  <a:txBody>
                    <a:bodyPr/>
                    <a:lstStyle/>
                    <a:p>
                      <a:pPr algn="l" fontAlgn="ctr"/>
                      <a:r>
                        <a:rPr lang="en-US" sz="2000" b="1" dirty="0">
                          <a:effectLst/>
                        </a:rPr>
                        <a:t>Model</a:t>
                      </a:r>
                    </a:p>
                  </a:txBody>
                  <a:tcPr/>
                </a:tc>
                <a:tc>
                  <a:txBody>
                    <a:bodyPr/>
                    <a:lstStyle/>
                    <a:p>
                      <a:pPr algn="l"/>
                      <a:r>
                        <a:rPr lang="en-US" sz="2000" b="1" dirty="0">
                          <a:effectLst/>
                        </a:rPr>
                        <a:t>Score</a:t>
                      </a:r>
                      <a:endParaRPr lang="en-US" sz="2000" dirty="0"/>
                    </a:p>
                  </a:txBody>
                  <a:tcPr/>
                </a:tc>
                <a:extLst>
                  <a:ext uri="{0D108BD9-81ED-4DB2-BD59-A6C34878D82A}">
                    <a16:rowId xmlns:a16="http://schemas.microsoft.com/office/drawing/2014/main" val="1220672707"/>
                  </a:ext>
                </a:extLst>
              </a:tr>
              <a:tr h="402861">
                <a:tc>
                  <a:txBody>
                    <a:bodyPr/>
                    <a:lstStyle/>
                    <a:p>
                      <a:pPr algn="l" fontAlgn="ctr"/>
                      <a:r>
                        <a:rPr lang="en-US" sz="2400" b="0" u="none" strike="noStrike">
                          <a:solidFill>
                            <a:schemeClr val="tx1"/>
                          </a:solidFill>
                          <a:effectLst/>
                        </a:rPr>
                        <a:t>XgBoost Classifier</a:t>
                      </a:r>
                      <a:endParaRPr lang="en-US" sz="2400" b="0" i="0" u="none" strike="noStrike">
                        <a:solidFill>
                          <a:schemeClr val="tx1"/>
                        </a:solidFill>
                        <a:effectLst/>
                        <a:latin typeface="+mn-lt"/>
                      </a:endParaRPr>
                    </a:p>
                  </a:txBody>
                  <a:tcPr marL="9525" marR="9525" marT="9525" marB="0">
                    <a:solidFill>
                      <a:srgbClr val="FF0000"/>
                    </a:solidFill>
                  </a:tcPr>
                </a:tc>
                <a:tc>
                  <a:txBody>
                    <a:bodyPr/>
                    <a:lstStyle/>
                    <a:p>
                      <a:pPr algn="l" fontAlgn="ctr"/>
                      <a:r>
                        <a:rPr lang="en-US" sz="2400" b="0" u="none" strike="noStrike" dirty="0">
                          <a:solidFill>
                            <a:schemeClr val="tx1"/>
                          </a:solidFill>
                          <a:effectLst/>
                        </a:rPr>
                        <a:t>0.7963</a:t>
                      </a:r>
                      <a:endParaRPr lang="en-US" sz="2400" b="0" i="0" u="none" strike="noStrike" dirty="0">
                        <a:solidFill>
                          <a:schemeClr val="tx1"/>
                        </a:solidFill>
                        <a:effectLst/>
                        <a:latin typeface="+mn-lt"/>
                      </a:endParaRPr>
                    </a:p>
                  </a:txBody>
                  <a:tcPr marL="9525" marR="9525" marT="9525" marB="0">
                    <a:solidFill>
                      <a:srgbClr val="FF0000"/>
                    </a:solidFill>
                  </a:tcPr>
                </a:tc>
                <a:extLst>
                  <a:ext uri="{0D108BD9-81ED-4DB2-BD59-A6C34878D82A}">
                    <a16:rowId xmlns:a16="http://schemas.microsoft.com/office/drawing/2014/main" val="1510870816"/>
                  </a:ext>
                </a:extLst>
              </a:tr>
              <a:tr h="402861">
                <a:tc>
                  <a:txBody>
                    <a:bodyPr/>
                    <a:lstStyle/>
                    <a:p>
                      <a:pPr algn="l" fontAlgn="ctr"/>
                      <a:r>
                        <a:rPr lang="en-US" sz="2400" b="0" u="none" strike="noStrike">
                          <a:solidFill>
                            <a:schemeClr val="tx1"/>
                          </a:solidFill>
                          <a:effectLst/>
                        </a:rPr>
                        <a:t>Light GBoost Classifier</a:t>
                      </a:r>
                      <a:endParaRPr lang="en-US" sz="2400" b="0" i="0" u="none" strike="noStrike">
                        <a:solidFill>
                          <a:schemeClr val="tx1"/>
                        </a:solidFill>
                        <a:effectLst/>
                        <a:latin typeface="+mn-lt"/>
                      </a:endParaRPr>
                    </a:p>
                  </a:txBody>
                  <a:tcPr marL="9525" marR="9525" marT="9525" marB="0">
                    <a:solidFill>
                      <a:srgbClr val="FF0000"/>
                    </a:solidFill>
                  </a:tcPr>
                </a:tc>
                <a:tc>
                  <a:txBody>
                    <a:bodyPr/>
                    <a:lstStyle/>
                    <a:p>
                      <a:pPr algn="l" fontAlgn="ctr"/>
                      <a:r>
                        <a:rPr lang="en-US" sz="2400" b="0" u="none" strike="noStrike" dirty="0">
                          <a:solidFill>
                            <a:schemeClr val="tx1"/>
                          </a:solidFill>
                          <a:effectLst/>
                        </a:rPr>
                        <a:t>0.79012</a:t>
                      </a:r>
                      <a:endParaRPr lang="en-US" sz="2400" b="0" i="0" u="none" strike="noStrike" dirty="0">
                        <a:solidFill>
                          <a:schemeClr val="tx1"/>
                        </a:solidFill>
                        <a:effectLst/>
                        <a:latin typeface="+mn-lt"/>
                      </a:endParaRPr>
                    </a:p>
                  </a:txBody>
                  <a:tcPr marL="9525" marR="9525" marT="9525" marB="0">
                    <a:solidFill>
                      <a:srgbClr val="FF0000"/>
                    </a:solidFill>
                  </a:tcPr>
                </a:tc>
                <a:extLst>
                  <a:ext uri="{0D108BD9-81ED-4DB2-BD59-A6C34878D82A}">
                    <a16:rowId xmlns:a16="http://schemas.microsoft.com/office/drawing/2014/main" val="542432127"/>
                  </a:ext>
                </a:extLst>
              </a:tr>
              <a:tr h="402861">
                <a:tc>
                  <a:txBody>
                    <a:bodyPr/>
                    <a:lstStyle/>
                    <a:p>
                      <a:pPr algn="l" fontAlgn="ctr"/>
                      <a:r>
                        <a:rPr lang="en-US" sz="2400" b="0" u="none" strike="noStrike">
                          <a:solidFill>
                            <a:schemeClr val="tx1"/>
                          </a:solidFill>
                          <a:effectLst/>
                        </a:rPr>
                        <a:t>Random Forest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0.74691</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2277224600"/>
                  </a:ext>
                </a:extLst>
              </a:tr>
              <a:tr h="402861">
                <a:tc>
                  <a:txBody>
                    <a:bodyPr/>
                    <a:lstStyle/>
                    <a:p>
                      <a:pPr algn="l" fontAlgn="ctr"/>
                      <a:r>
                        <a:rPr lang="en-US" sz="2400" b="0" u="none" strike="noStrike">
                          <a:solidFill>
                            <a:schemeClr val="tx1"/>
                          </a:solidFill>
                          <a:effectLst/>
                        </a:rPr>
                        <a:t>Gradient Boost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0.74074</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526434433"/>
                  </a:ext>
                </a:extLst>
              </a:tr>
              <a:tr h="402861">
                <a:tc>
                  <a:txBody>
                    <a:bodyPr/>
                    <a:lstStyle/>
                    <a:p>
                      <a:pPr algn="l" fontAlgn="ctr"/>
                      <a:r>
                        <a:rPr lang="en-US" sz="2400" b="0" u="none" strike="noStrike">
                          <a:solidFill>
                            <a:schemeClr val="tx1"/>
                          </a:solidFill>
                          <a:effectLst/>
                        </a:rPr>
                        <a:t>Decision Tree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0.71605</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857747563"/>
                  </a:ext>
                </a:extLst>
              </a:tr>
              <a:tr h="402861">
                <a:tc>
                  <a:txBody>
                    <a:bodyPr/>
                    <a:lstStyle/>
                    <a:p>
                      <a:pPr algn="l" fontAlgn="ctr"/>
                      <a:r>
                        <a:rPr lang="en-US" sz="2400" b="0" u="none" strike="noStrike">
                          <a:solidFill>
                            <a:schemeClr val="tx1"/>
                          </a:solidFill>
                          <a:effectLst/>
                        </a:rPr>
                        <a:t>Ada Boost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0.7037</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640172470"/>
                  </a:ext>
                </a:extLst>
              </a:tr>
              <a:tr h="402861">
                <a:tc>
                  <a:txBody>
                    <a:bodyPr/>
                    <a:lstStyle/>
                    <a:p>
                      <a:pPr algn="l" fontAlgn="ctr"/>
                      <a:r>
                        <a:rPr lang="en-US" sz="2400" b="0" u="none" strike="noStrike">
                          <a:solidFill>
                            <a:schemeClr val="tx1"/>
                          </a:solidFill>
                          <a:effectLst/>
                        </a:rPr>
                        <a:t>K-Nearest Neighbors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0.68519</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2808205145"/>
                  </a:ext>
                </a:extLst>
              </a:tr>
              <a:tr h="402861">
                <a:tc>
                  <a:txBody>
                    <a:bodyPr/>
                    <a:lstStyle/>
                    <a:p>
                      <a:pPr algn="l" fontAlgn="ctr"/>
                      <a:r>
                        <a:rPr lang="en-US" sz="2400" b="0" u="none" strike="noStrike">
                          <a:solidFill>
                            <a:schemeClr val="tx1"/>
                          </a:solidFill>
                          <a:effectLst/>
                        </a:rPr>
                        <a:t>Neive Bayes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0.67284</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3077241321"/>
                  </a:ext>
                </a:extLst>
              </a:tr>
              <a:tr h="402861">
                <a:tc>
                  <a:txBody>
                    <a:bodyPr/>
                    <a:lstStyle/>
                    <a:p>
                      <a:pPr algn="l" fontAlgn="ctr"/>
                      <a:r>
                        <a:rPr lang="en-US" sz="2400" b="0" u="none" strike="noStrike">
                          <a:solidFill>
                            <a:schemeClr val="tx1"/>
                          </a:solidFill>
                          <a:effectLst/>
                        </a:rPr>
                        <a:t>Support Vector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dirty="0">
                          <a:solidFill>
                            <a:schemeClr val="tx1"/>
                          </a:solidFill>
                          <a:effectLst/>
                        </a:rPr>
                        <a:t>0.64198</a:t>
                      </a:r>
                      <a:endParaRPr lang="en-US" sz="2400" b="0" i="0" u="none" strike="noStrike" dirty="0">
                        <a:solidFill>
                          <a:schemeClr val="tx1"/>
                        </a:solidFill>
                        <a:effectLst/>
                        <a:latin typeface="+mn-lt"/>
                      </a:endParaRPr>
                    </a:p>
                  </a:txBody>
                  <a:tcPr marL="9525" marR="9525" marT="9525" marB="0"/>
                </a:tc>
                <a:extLst>
                  <a:ext uri="{0D108BD9-81ED-4DB2-BD59-A6C34878D82A}">
                    <a16:rowId xmlns:a16="http://schemas.microsoft.com/office/drawing/2014/main" val="730880198"/>
                  </a:ext>
                </a:extLst>
              </a:tr>
            </a:tbl>
          </a:graphicData>
        </a:graphic>
      </p:graphicFrame>
      <p:sp>
        <p:nvSpPr>
          <p:cNvPr id="5" name="TextBox 4">
            <a:extLst>
              <a:ext uri="{FF2B5EF4-FFF2-40B4-BE49-F238E27FC236}">
                <a16:creationId xmlns:a16="http://schemas.microsoft.com/office/drawing/2014/main" id="{55F56D91-A079-CCD8-75E0-97BF25758D63}"/>
              </a:ext>
            </a:extLst>
          </p:cNvPr>
          <p:cNvSpPr txBox="1"/>
          <p:nvPr/>
        </p:nvSpPr>
        <p:spPr>
          <a:xfrm>
            <a:off x="0" y="761311"/>
            <a:ext cx="11648607" cy="1569660"/>
          </a:xfrm>
          <a:prstGeom prst="rect">
            <a:avLst/>
          </a:prstGeom>
          <a:noFill/>
        </p:spPr>
        <p:txBody>
          <a:bodyPr wrap="square" rtlCol="0">
            <a:spAutoFit/>
          </a:bodyPr>
          <a:lstStyle/>
          <a:p>
            <a:r>
              <a:rPr lang="en-US" sz="2400" b="1" dirty="0"/>
              <a:t>Model Evaluation Metrics:</a:t>
            </a:r>
          </a:p>
          <a:p>
            <a:r>
              <a:rPr lang="en-US" sz="2400" b="1" dirty="0"/>
              <a:t>	Accuracy</a:t>
            </a:r>
            <a:r>
              <a:rPr lang="en-US" sz="2400" dirty="0"/>
              <a:t>: Measures overall correctness.</a:t>
            </a:r>
          </a:p>
          <a:p>
            <a:r>
              <a:rPr lang="en-US" sz="2400" b="1" dirty="0"/>
              <a:t>	Precision &amp; Recall</a:t>
            </a:r>
            <a:r>
              <a:rPr lang="en-US" sz="2400" dirty="0"/>
              <a:t>: Helps in assessing the model's reliability for disease detection.</a:t>
            </a:r>
          </a:p>
          <a:p>
            <a:r>
              <a:rPr lang="en-US" sz="2400" b="1" dirty="0"/>
              <a:t>	F1-Score</a:t>
            </a:r>
            <a:r>
              <a:rPr lang="en-US" sz="2400" dirty="0"/>
              <a:t>: Ensures a balance between Precision &amp; Recall.</a:t>
            </a:r>
            <a:endParaRPr lang="en-US" sz="2400" b="1" dirty="0"/>
          </a:p>
        </p:txBody>
      </p:sp>
    </p:spTree>
    <p:extLst>
      <p:ext uri="{BB962C8B-B14F-4D97-AF65-F5344CB8AC3E}">
        <p14:creationId xmlns:p14="http://schemas.microsoft.com/office/powerpoint/2010/main" val="751959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2561-4D35-63F0-2174-E7FA0211B7D8}"/>
              </a:ext>
            </a:extLst>
          </p:cNvPr>
          <p:cNvSpPr>
            <a:spLocks noGrp="1"/>
          </p:cNvSpPr>
          <p:nvPr>
            <p:ph type="title"/>
          </p:nvPr>
        </p:nvSpPr>
        <p:spPr>
          <a:xfrm>
            <a:off x="838200" y="2766218"/>
            <a:ext cx="10515600" cy="1325563"/>
          </a:xfrm>
        </p:spPr>
        <p:txBody>
          <a:bodyPr>
            <a:normAutofit fontScale="90000"/>
          </a:bodyPr>
          <a:lstStyle/>
          <a:p>
            <a:pPr algn="ctr"/>
            <a:r>
              <a:rPr lang="en-US" sz="6000" b="1" dirty="0">
                <a:latin typeface="+mn-lt"/>
              </a:rPr>
              <a:t>Parkinsons Disease Prediction</a:t>
            </a:r>
          </a:p>
        </p:txBody>
      </p:sp>
    </p:spTree>
    <p:extLst>
      <p:ext uri="{BB962C8B-B14F-4D97-AF65-F5344CB8AC3E}">
        <p14:creationId xmlns:p14="http://schemas.microsoft.com/office/powerpoint/2010/main" val="2360555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3B4E-1347-FDE8-4047-6319692E2F30}"/>
              </a:ext>
            </a:extLst>
          </p:cNvPr>
          <p:cNvSpPr>
            <a:spLocks noGrp="1"/>
          </p:cNvSpPr>
          <p:nvPr>
            <p:ph type="title"/>
          </p:nvPr>
        </p:nvSpPr>
        <p:spPr>
          <a:xfrm>
            <a:off x="223603" y="230214"/>
            <a:ext cx="4333407" cy="579255"/>
          </a:xfrm>
        </p:spPr>
        <p:txBody>
          <a:bodyPr>
            <a:normAutofit fontScale="90000"/>
          </a:bodyPr>
          <a:lstStyle/>
          <a:p>
            <a:r>
              <a:rPr lang="en-US" b="1" dirty="0">
                <a:latin typeface="+mn-lt"/>
              </a:rPr>
              <a:t>Univariate Numeric</a:t>
            </a:r>
          </a:p>
        </p:txBody>
      </p:sp>
      <p:pic>
        <p:nvPicPr>
          <p:cNvPr id="8194" name="Picture 2">
            <a:extLst>
              <a:ext uri="{FF2B5EF4-FFF2-40B4-BE49-F238E27FC236}">
                <a16:creationId xmlns:a16="http://schemas.microsoft.com/office/drawing/2014/main" id="{DEB5B5A7-4122-A12C-37FD-26BA4ACF4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 y="1349114"/>
            <a:ext cx="3067116" cy="235345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50FCBBD-7622-68BE-E8B7-818FBB173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118" y="1349114"/>
            <a:ext cx="3067117" cy="235345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DC35D840-65DD-6316-C439-305E12F0A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840" y="1"/>
            <a:ext cx="3067119" cy="222604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EA31927F-0A53-0C48-4092-D7D57C377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9" y="3702568"/>
            <a:ext cx="3117030" cy="235345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93D6E344-B248-D8DA-3444-1ED19D8914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92" y="3702566"/>
            <a:ext cx="3067119" cy="235345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D1412889-EB37-9579-9109-8D0B11E542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4883" y="1"/>
            <a:ext cx="3067119" cy="2226048"/>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8FAE6C0F-3422-6DDF-809F-B6E8D82940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234" y="2226044"/>
            <a:ext cx="3067117" cy="218856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6C71FE58-21D6-973F-4746-CEF29F8118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3201" y="2226038"/>
            <a:ext cx="3067121" cy="2188567"/>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a:extLst>
              <a:ext uri="{FF2B5EF4-FFF2-40B4-BE49-F238E27FC236}">
                <a16:creationId xmlns:a16="http://schemas.microsoft.com/office/drawing/2014/main" id="{F61F2C10-3CB9-BD3D-F186-7CA1C934A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4231" y="4414598"/>
            <a:ext cx="3073520" cy="2443401"/>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a:extLst>
              <a:ext uri="{FF2B5EF4-FFF2-40B4-BE49-F238E27FC236}">
                <a16:creationId xmlns:a16="http://schemas.microsoft.com/office/drawing/2014/main" id="{C0AB23A4-8449-283B-5E2F-8EFE6315B0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1351" y="4414598"/>
            <a:ext cx="2978966" cy="244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0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20D800-8062-03E5-038A-091677C9A180}"/>
              </a:ext>
            </a:extLst>
          </p:cNvPr>
          <p:cNvSpPr>
            <a:spLocks noGrp="1"/>
          </p:cNvSpPr>
          <p:nvPr>
            <p:ph type="title"/>
          </p:nvPr>
        </p:nvSpPr>
        <p:spPr>
          <a:xfrm>
            <a:off x="0" y="-3149"/>
            <a:ext cx="4333407" cy="579255"/>
          </a:xfrm>
        </p:spPr>
        <p:txBody>
          <a:bodyPr>
            <a:normAutofit fontScale="90000"/>
          </a:bodyPr>
          <a:lstStyle/>
          <a:p>
            <a:r>
              <a:rPr lang="en-US" b="1" dirty="0">
                <a:latin typeface="+mn-lt"/>
              </a:rPr>
              <a:t>Univariate Numeric</a:t>
            </a:r>
          </a:p>
        </p:txBody>
      </p:sp>
      <p:pic>
        <p:nvPicPr>
          <p:cNvPr id="9218" name="Picture 2">
            <a:extLst>
              <a:ext uri="{FF2B5EF4-FFF2-40B4-BE49-F238E27FC236}">
                <a16:creationId xmlns:a16="http://schemas.microsoft.com/office/drawing/2014/main" id="{586EC9E7-A7AE-AEAB-9877-E55BB91F2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 y="586323"/>
            <a:ext cx="3173511" cy="19351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58050C9-6A50-42C3-01EE-F1E13E9F1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334" y="586323"/>
            <a:ext cx="3173511" cy="193514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FF89B8E-B8A0-5017-7F90-B51D2C60D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7873" y="-3149"/>
            <a:ext cx="2910835" cy="23542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416054C1-7175-D2F0-0046-BB6028D9B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3" y="2517458"/>
            <a:ext cx="3173511" cy="193514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F3BD75CB-B48E-EE79-2A42-152912819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6116" y="2517458"/>
            <a:ext cx="3173511" cy="1935146"/>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AF227A05-090B-E405-5EB1-101EEDCBF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6312" y="2319561"/>
            <a:ext cx="2910836" cy="22335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a:extLst>
              <a:ext uri="{FF2B5EF4-FFF2-40B4-BE49-F238E27FC236}">
                <a16:creationId xmlns:a16="http://schemas.microsoft.com/office/drawing/2014/main" id="{3D6865B4-08B1-E5BF-2032-C00FD7D192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5176" y="-18907"/>
            <a:ext cx="2910835" cy="2354225"/>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a:extLst>
              <a:ext uri="{FF2B5EF4-FFF2-40B4-BE49-F238E27FC236}">
                <a16:creationId xmlns:a16="http://schemas.microsoft.com/office/drawing/2014/main" id="{C0953E37-8640-DB69-876C-79CED36FBA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3614" y="2320475"/>
            <a:ext cx="2958385" cy="2233537"/>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a:extLst>
              <a:ext uri="{FF2B5EF4-FFF2-40B4-BE49-F238E27FC236}">
                <a16:creationId xmlns:a16="http://schemas.microsoft.com/office/drawing/2014/main" id="{33DA2DA8-2C30-6642-F687-C46E57FBCD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2090" y="4553096"/>
            <a:ext cx="2910838" cy="2304903"/>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a:extLst>
              <a:ext uri="{FF2B5EF4-FFF2-40B4-BE49-F238E27FC236}">
                <a16:creationId xmlns:a16="http://schemas.microsoft.com/office/drawing/2014/main" id="{FE36824E-FF34-DBF9-E381-BDAE0830C7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2926" y="4553096"/>
            <a:ext cx="2910838" cy="230490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a:extLst>
              <a:ext uri="{FF2B5EF4-FFF2-40B4-BE49-F238E27FC236}">
                <a16:creationId xmlns:a16="http://schemas.microsoft.com/office/drawing/2014/main" id="{D0171902-63D6-C210-6DB4-1A3AAD2E8E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6" y="4452604"/>
            <a:ext cx="3134810" cy="240539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a:extLst>
              <a:ext uri="{FF2B5EF4-FFF2-40B4-BE49-F238E27FC236}">
                <a16:creationId xmlns:a16="http://schemas.microsoft.com/office/drawing/2014/main" id="{1B6032FB-8872-A786-7F98-143709BCCC9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7631" y="4452604"/>
            <a:ext cx="3212213" cy="2405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828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5C11-2608-8ED5-2B3F-1A94140F15E5}"/>
              </a:ext>
            </a:extLst>
          </p:cNvPr>
          <p:cNvSpPr>
            <a:spLocks noGrp="1"/>
          </p:cNvSpPr>
          <p:nvPr>
            <p:ph type="title"/>
          </p:nvPr>
        </p:nvSpPr>
        <p:spPr>
          <a:xfrm>
            <a:off x="0" y="0"/>
            <a:ext cx="2158584" cy="669196"/>
          </a:xfrm>
        </p:spPr>
        <p:txBody>
          <a:bodyPr>
            <a:normAutofit/>
          </a:bodyPr>
          <a:lstStyle/>
          <a:p>
            <a:r>
              <a:rPr lang="en-US" b="1" dirty="0">
                <a:latin typeface="+mn-lt"/>
              </a:rPr>
              <a:t>Bivariate</a:t>
            </a:r>
          </a:p>
        </p:txBody>
      </p:sp>
      <p:pic>
        <p:nvPicPr>
          <p:cNvPr id="5" name="Picture 4">
            <a:extLst>
              <a:ext uri="{FF2B5EF4-FFF2-40B4-BE49-F238E27FC236}">
                <a16:creationId xmlns:a16="http://schemas.microsoft.com/office/drawing/2014/main" id="{D2E34CB4-FFA0-8084-7F17-C8C0926F3DE3}"/>
              </a:ext>
            </a:extLst>
          </p:cNvPr>
          <p:cNvPicPr>
            <a:picLocks noChangeAspect="1"/>
          </p:cNvPicPr>
          <p:nvPr/>
        </p:nvPicPr>
        <p:blipFill>
          <a:blip r:embed="rId2"/>
          <a:stretch>
            <a:fillRect/>
          </a:stretch>
        </p:blipFill>
        <p:spPr>
          <a:xfrm>
            <a:off x="1" y="669196"/>
            <a:ext cx="12192000" cy="6188804"/>
          </a:xfrm>
          <a:prstGeom prst="rect">
            <a:avLst/>
          </a:prstGeom>
        </p:spPr>
      </p:pic>
    </p:spTree>
    <p:extLst>
      <p:ext uri="{BB962C8B-B14F-4D97-AF65-F5344CB8AC3E}">
        <p14:creationId xmlns:p14="http://schemas.microsoft.com/office/powerpoint/2010/main" val="452524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56A7-773F-8568-CCD8-A17008EFC74A}"/>
              </a:ext>
            </a:extLst>
          </p:cNvPr>
          <p:cNvSpPr>
            <a:spLocks noGrp="1"/>
          </p:cNvSpPr>
          <p:nvPr>
            <p:ph type="title"/>
          </p:nvPr>
        </p:nvSpPr>
        <p:spPr>
          <a:xfrm>
            <a:off x="0" y="0"/>
            <a:ext cx="3883702" cy="639216"/>
          </a:xfrm>
        </p:spPr>
        <p:txBody>
          <a:bodyPr>
            <a:normAutofit fontScale="90000"/>
          </a:bodyPr>
          <a:lstStyle/>
          <a:p>
            <a:r>
              <a:rPr lang="en-US" b="1" dirty="0"/>
              <a:t>Feature Selection</a:t>
            </a:r>
          </a:p>
        </p:txBody>
      </p:sp>
      <p:pic>
        <p:nvPicPr>
          <p:cNvPr id="10242" name="Picture 2">
            <a:extLst>
              <a:ext uri="{FF2B5EF4-FFF2-40B4-BE49-F238E27FC236}">
                <a16:creationId xmlns:a16="http://schemas.microsoft.com/office/drawing/2014/main" id="{3A06F155-C867-E052-692D-5F0D88674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02" y="803456"/>
            <a:ext cx="10675995" cy="605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480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498A-9625-0BFF-D15E-57B5535EB783}"/>
              </a:ext>
            </a:extLst>
          </p:cNvPr>
          <p:cNvSpPr>
            <a:spLocks noGrp="1"/>
          </p:cNvSpPr>
          <p:nvPr>
            <p:ph type="title"/>
          </p:nvPr>
        </p:nvSpPr>
        <p:spPr>
          <a:xfrm>
            <a:off x="223603" y="200233"/>
            <a:ext cx="7496331" cy="714167"/>
          </a:xfrm>
        </p:spPr>
        <p:txBody>
          <a:bodyPr>
            <a:normAutofit fontScale="90000"/>
          </a:bodyPr>
          <a:lstStyle/>
          <a:p>
            <a:r>
              <a:rPr lang="en-US" sz="4000" b="1" dirty="0">
                <a:latin typeface="+mn-lt"/>
              </a:rPr>
              <a:t>Model Selection based on Score</a:t>
            </a:r>
          </a:p>
        </p:txBody>
      </p:sp>
      <p:graphicFrame>
        <p:nvGraphicFramePr>
          <p:cNvPr id="4" name="Table 3">
            <a:extLst>
              <a:ext uri="{FF2B5EF4-FFF2-40B4-BE49-F238E27FC236}">
                <a16:creationId xmlns:a16="http://schemas.microsoft.com/office/drawing/2014/main" id="{49F5BD94-59C4-C262-6228-D46EF19865C3}"/>
              </a:ext>
            </a:extLst>
          </p:cNvPr>
          <p:cNvGraphicFramePr>
            <a:graphicFrameLocks noGrp="1"/>
          </p:cNvGraphicFramePr>
          <p:nvPr>
            <p:extLst>
              <p:ext uri="{D42A27DB-BD31-4B8C-83A1-F6EECF244321}">
                <p14:modId xmlns:p14="http://schemas.microsoft.com/office/powerpoint/2010/main" val="2659867522"/>
              </p:ext>
            </p:extLst>
          </p:nvPr>
        </p:nvGraphicFramePr>
        <p:xfrm>
          <a:off x="2383436" y="1199213"/>
          <a:ext cx="6591300" cy="4726190"/>
        </p:xfrm>
        <a:graphic>
          <a:graphicData uri="http://schemas.openxmlformats.org/drawingml/2006/table">
            <a:tbl>
              <a:tblPr>
                <a:tableStyleId>{5940675A-B579-460E-94D1-54222C63F5DA}</a:tableStyleId>
              </a:tblPr>
              <a:tblGrid>
                <a:gridCol w="4492394">
                  <a:extLst>
                    <a:ext uri="{9D8B030D-6E8A-4147-A177-3AD203B41FA5}">
                      <a16:colId xmlns:a16="http://schemas.microsoft.com/office/drawing/2014/main" val="4093401611"/>
                    </a:ext>
                  </a:extLst>
                </a:gridCol>
                <a:gridCol w="2098906">
                  <a:extLst>
                    <a:ext uri="{9D8B030D-6E8A-4147-A177-3AD203B41FA5}">
                      <a16:colId xmlns:a16="http://schemas.microsoft.com/office/drawing/2014/main" val="884887510"/>
                    </a:ext>
                  </a:extLst>
                </a:gridCol>
              </a:tblGrid>
              <a:tr h="472619">
                <a:tc>
                  <a:txBody>
                    <a:bodyPr/>
                    <a:lstStyle/>
                    <a:p>
                      <a:pPr algn="l" fontAlgn="ctr"/>
                      <a:r>
                        <a:rPr lang="en-US" sz="2400" b="1" dirty="0">
                          <a:effectLst/>
                        </a:rPr>
                        <a:t>Model</a:t>
                      </a:r>
                    </a:p>
                  </a:txBody>
                  <a:tcPr/>
                </a:tc>
                <a:tc>
                  <a:txBody>
                    <a:bodyPr/>
                    <a:lstStyle/>
                    <a:p>
                      <a:pPr algn="l"/>
                      <a:r>
                        <a:rPr lang="en-US" sz="2400" b="1" dirty="0">
                          <a:effectLst/>
                        </a:rPr>
                        <a:t>Score</a:t>
                      </a:r>
                      <a:endParaRPr lang="en-US" sz="2400" dirty="0"/>
                    </a:p>
                  </a:txBody>
                  <a:tcPr/>
                </a:tc>
                <a:extLst>
                  <a:ext uri="{0D108BD9-81ED-4DB2-BD59-A6C34878D82A}">
                    <a16:rowId xmlns:a16="http://schemas.microsoft.com/office/drawing/2014/main" val="1942428113"/>
                  </a:ext>
                </a:extLst>
              </a:tr>
              <a:tr h="472619">
                <a:tc>
                  <a:txBody>
                    <a:bodyPr/>
                    <a:lstStyle/>
                    <a:p>
                      <a:pPr algn="l" fontAlgn="ctr"/>
                      <a:r>
                        <a:rPr lang="en-US" sz="2400" b="0" u="none" strike="noStrike">
                          <a:solidFill>
                            <a:schemeClr val="tx1"/>
                          </a:solidFill>
                          <a:effectLst/>
                        </a:rPr>
                        <a:t>XgBoost Classifier</a:t>
                      </a:r>
                      <a:endParaRPr lang="en-US" sz="2400" b="0" i="0" u="none" strike="noStrike">
                        <a:solidFill>
                          <a:schemeClr val="tx1"/>
                        </a:solidFill>
                        <a:effectLst/>
                        <a:latin typeface="+mn-lt"/>
                      </a:endParaRPr>
                    </a:p>
                  </a:txBody>
                  <a:tcPr marL="9525" marR="9525" marT="9525" marB="0">
                    <a:solidFill>
                      <a:srgbClr val="FF0000"/>
                    </a:solidFill>
                  </a:tcPr>
                </a:tc>
                <a:tc>
                  <a:txBody>
                    <a:bodyPr/>
                    <a:lstStyle/>
                    <a:p>
                      <a:pPr algn="l" fontAlgn="ctr"/>
                      <a:r>
                        <a:rPr lang="en-US" sz="2400" b="0" u="none" strike="noStrike" dirty="0">
                          <a:solidFill>
                            <a:schemeClr val="tx1"/>
                          </a:solidFill>
                          <a:effectLst/>
                        </a:rPr>
                        <a:t>0.98305</a:t>
                      </a:r>
                      <a:endParaRPr lang="en-US" sz="2400" b="0" i="0" u="none" strike="noStrike" dirty="0">
                        <a:solidFill>
                          <a:schemeClr val="tx1"/>
                        </a:solidFill>
                        <a:effectLst/>
                        <a:latin typeface="+mn-lt"/>
                      </a:endParaRPr>
                    </a:p>
                  </a:txBody>
                  <a:tcPr marL="9525" marR="9525" marT="9525" marB="0">
                    <a:solidFill>
                      <a:srgbClr val="FF0000"/>
                    </a:solidFill>
                  </a:tcPr>
                </a:tc>
                <a:extLst>
                  <a:ext uri="{0D108BD9-81ED-4DB2-BD59-A6C34878D82A}">
                    <a16:rowId xmlns:a16="http://schemas.microsoft.com/office/drawing/2014/main" val="3658914195"/>
                  </a:ext>
                </a:extLst>
              </a:tr>
              <a:tr h="472619">
                <a:tc>
                  <a:txBody>
                    <a:bodyPr/>
                    <a:lstStyle/>
                    <a:p>
                      <a:pPr algn="l" fontAlgn="ctr"/>
                      <a:r>
                        <a:rPr lang="en-US" sz="2400" b="0" u="none" strike="noStrike">
                          <a:solidFill>
                            <a:schemeClr val="tx1"/>
                          </a:solidFill>
                          <a:effectLst/>
                        </a:rPr>
                        <a:t>K-Nearest Neighbors Classifier</a:t>
                      </a:r>
                      <a:endParaRPr lang="en-US" sz="2400" b="0" i="0" u="none" strike="noStrike">
                        <a:solidFill>
                          <a:schemeClr val="tx1"/>
                        </a:solidFill>
                        <a:effectLst/>
                        <a:latin typeface="+mn-lt"/>
                      </a:endParaRPr>
                    </a:p>
                  </a:txBody>
                  <a:tcPr marL="9525" marR="9525" marT="9525" marB="0">
                    <a:solidFill>
                      <a:srgbClr val="FF0000"/>
                    </a:solidFill>
                  </a:tcPr>
                </a:tc>
                <a:tc>
                  <a:txBody>
                    <a:bodyPr/>
                    <a:lstStyle/>
                    <a:p>
                      <a:pPr algn="l" fontAlgn="ctr"/>
                      <a:r>
                        <a:rPr lang="en-US" sz="2400" b="0" u="none" strike="noStrike" dirty="0">
                          <a:solidFill>
                            <a:schemeClr val="tx1"/>
                          </a:solidFill>
                          <a:effectLst/>
                        </a:rPr>
                        <a:t>0.98305</a:t>
                      </a:r>
                      <a:endParaRPr lang="en-US" sz="2400" b="0" i="0" u="none" strike="noStrike" dirty="0">
                        <a:solidFill>
                          <a:schemeClr val="tx1"/>
                        </a:solidFill>
                        <a:effectLst/>
                        <a:latin typeface="+mn-lt"/>
                      </a:endParaRPr>
                    </a:p>
                  </a:txBody>
                  <a:tcPr marL="9525" marR="9525" marT="9525" marB="0">
                    <a:solidFill>
                      <a:srgbClr val="FF0000"/>
                    </a:solidFill>
                  </a:tcPr>
                </a:tc>
                <a:extLst>
                  <a:ext uri="{0D108BD9-81ED-4DB2-BD59-A6C34878D82A}">
                    <a16:rowId xmlns:a16="http://schemas.microsoft.com/office/drawing/2014/main" val="536745138"/>
                  </a:ext>
                </a:extLst>
              </a:tr>
              <a:tr h="472619">
                <a:tc>
                  <a:txBody>
                    <a:bodyPr/>
                    <a:lstStyle/>
                    <a:p>
                      <a:pPr algn="l" fontAlgn="ctr"/>
                      <a:r>
                        <a:rPr lang="en-US" sz="2400" b="0" u="none" strike="noStrike">
                          <a:solidFill>
                            <a:schemeClr val="tx1"/>
                          </a:solidFill>
                          <a:effectLst/>
                        </a:rPr>
                        <a:t>Light GBoost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0.94915</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424852700"/>
                  </a:ext>
                </a:extLst>
              </a:tr>
              <a:tr h="472619">
                <a:tc>
                  <a:txBody>
                    <a:bodyPr/>
                    <a:lstStyle/>
                    <a:p>
                      <a:pPr algn="l" fontAlgn="ctr"/>
                      <a:r>
                        <a:rPr lang="en-US" sz="2400" b="0" u="none" strike="noStrike">
                          <a:solidFill>
                            <a:schemeClr val="tx1"/>
                          </a:solidFill>
                          <a:effectLst/>
                        </a:rPr>
                        <a:t>Random Forest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0.91525</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2617501173"/>
                  </a:ext>
                </a:extLst>
              </a:tr>
              <a:tr h="472619">
                <a:tc>
                  <a:txBody>
                    <a:bodyPr/>
                    <a:lstStyle/>
                    <a:p>
                      <a:pPr algn="l" fontAlgn="ctr"/>
                      <a:r>
                        <a:rPr lang="en-US" sz="2400" b="0" u="none" strike="noStrike">
                          <a:solidFill>
                            <a:schemeClr val="tx1"/>
                          </a:solidFill>
                          <a:effectLst/>
                        </a:rPr>
                        <a:t>Support Vector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0.89831</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284299385"/>
                  </a:ext>
                </a:extLst>
              </a:tr>
              <a:tr h="472619">
                <a:tc>
                  <a:txBody>
                    <a:bodyPr/>
                    <a:lstStyle/>
                    <a:p>
                      <a:pPr algn="l" fontAlgn="ctr"/>
                      <a:r>
                        <a:rPr lang="en-US" sz="2400" b="0" u="none" strike="noStrike">
                          <a:solidFill>
                            <a:schemeClr val="tx1"/>
                          </a:solidFill>
                          <a:effectLst/>
                        </a:rPr>
                        <a:t>Decision Tree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0.88136</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2207208312"/>
                  </a:ext>
                </a:extLst>
              </a:tr>
              <a:tr h="472619">
                <a:tc>
                  <a:txBody>
                    <a:bodyPr/>
                    <a:lstStyle/>
                    <a:p>
                      <a:pPr algn="l" fontAlgn="ctr"/>
                      <a:r>
                        <a:rPr lang="en-US" sz="2400" b="0" u="none" strike="noStrike">
                          <a:solidFill>
                            <a:schemeClr val="tx1"/>
                          </a:solidFill>
                          <a:effectLst/>
                        </a:rPr>
                        <a:t>Ada Boost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0.88136</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2534949237"/>
                  </a:ext>
                </a:extLst>
              </a:tr>
              <a:tr h="472619">
                <a:tc>
                  <a:txBody>
                    <a:bodyPr/>
                    <a:lstStyle/>
                    <a:p>
                      <a:pPr algn="l" fontAlgn="ctr"/>
                      <a:r>
                        <a:rPr lang="en-US" sz="2400" b="0" u="none" strike="noStrike">
                          <a:solidFill>
                            <a:schemeClr val="tx1"/>
                          </a:solidFill>
                          <a:effectLst/>
                        </a:rPr>
                        <a:t>Gradient Boost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a:solidFill>
                            <a:schemeClr val="tx1"/>
                          </a:solidFill>
                          <a:effectLst/>
                        </a:rPr>
                        <a:t>0.81356</a:t>
                      </a:r>
                      <a:endParaRPr lang="en-US" sz="24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2726530451"/>
                  </a:ext>
                </a:extLst>
              </a:tr>
              <a:tr h="472619">
                <a:tc>
                  <a:txBody>
                    <a:bodyPr/>
                    <a:lstStyle/>
                    <a:p>
                      <a:pPr algn="l" fontAlgn="ctr"/>
                      <a:r>
                        <a:rPr lang="en-US" sz="2400" b="0" u="none" strike="noStrike">
                          <a:solidFill>
                            <a:schemeClr val="tx1"/>
                          </a:solidFill>
                          <a:effectLst/>
                        </a:rPr>
                        <a:t>Neive Bayes Classifier</a:t>
                      </a:r>
                      <a:endParaRPr lang="en-US" sz="2400" b="0" i="0" u="none" strike="noStrike">
                        <a:solidFill>
                          <a:schemeClr val="tx1"/>
                        </a:solidFill>
                        <a:effectLst/>
                        <a:latin typeface="+mn-lt"/>
                      </a:endParaRPr>
                    </a:p>
                  </a:txBody>
                  <a:tcPr marL="9525" marR="9525" marT="9525" marB="0"/>
                </a:tc>
                <a:tc>
                  <a:txBody>
                    <a:bodyPr/>
                    <a:lstStyle/>
                    <a:p>
                      <a:pPr algn="l" fontAlgn="ctr"/>
                      <a:r>
                        <a:rPr lang="en-US" sz="2400" b="0" u="none" strike="noStrike" dirty="0">
                          <a:solidFill>
                            <a:schemeClr val="tx1"/>
                          </a:solidFill>
                          <a:effectLst/>
                        </a:rPr>
                        <a:t>0.81356</a:t>
                      </a:r>
                      <a:endParaRPr lang="en-US" sz="2400" b="0" i="0" u="none" strike="noStrike" dirty="0">
                        <a:solidFill>
                          <a:schemeClr val="tx1"/>
                        </a:solidFill>
                        <a:effectLst/>
                        <a:latin typeface="+mn-lt"/>
                      </a:endParaRPr>
                    </a:p>
                  </a:txBody>
                  <a:tcPr marL="9525" marR="9525" marT="9525" marB="0"/>
                </a:tc>
                <a:extLst>
                  <a:ext uri="{0D108BD9-81ED-4DB2-BD59-A6C34878D82A}">
                    <a16:rowId xmlns:a16="http://schemas.microsoft.com/office/drawing/2014/main" val="3706708755"/>
                  </a:ext>
                </a:extLst>
              </a:tr>
            </a:tbl>
          </a:graphicData>
        </a:graphic>
      </p:graphicFrame>
    </p:spTree>
    <p:extLst>
      <p:ext uri="{BB962C8B-B14F-4D97-AF65-F5344CB8AC3E}">
        <p14:creationId xmlns:p14="http://schemas.microsoft.com/office/powerpoint/2010/main" val="2296358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C9E0-C249-02B6-FBB7-D9109D960E64}"/>
              </a:ext>
            </a:extLst>
          </p:cNvPr>
          <p:cNvSpPr>
            <a:spLocks noGrp="1"/>
          </p:cNvSpPr>
          <p:nvPr>
            <p:ph type="title"/>
          </p:nvPr>
        </p:nvSpPr>
        <p:spPr>
          <a:xfrm>
            <a:off x="74951" y="128339"/>
            <a:ext cx="12042098" cy="758078"/>
          </a:xfrm>
          <a:ln>
            <a:solidFill>
              <a:schemeClr val="tx1"/>
            </a:solidFill>
          </a:ln>
        </p:spPr>
        <p:txBody>
          <a:bodyPr>
            <a:normAutofit/>
          </a:bodyPr>
          <a:lstStyle/>
          <a:p>
            <a:pPr algn="ctr"/>
            <a:r>
              <a:rPr lang="en-US" sz="2800" b="1" dirty="0">
                <a:latin typeface="+mn-lt"/>
              </a:rPr>
              <a:t>Models &amp; Methodologies: </a:t>
            </a:r>
            <a:r>
              <a:rPr lang="en-US" sz="2800" dirty="0">
                <a:latin typeface="+mn-lt"/>
              </a:rPr>
              <a:t>Machine Learning Algorithms Used</a:t>
            </a:r>
          </a:p>
        </p:txBody>
      </p:sp>
      <p:sp>
        <p:nvSpPr>
          <p:cNvPr id="3" name="Text Placeholder 2">
            <a:extLst>
              <a:ext uri="{FF2B5EF4-FFF2-40B4-BE49-F238E27FC236}">
                <a16:creationId xmlns:a16="http://schemas.microsoft.com/office/drawing/2014/main" id="{DD74A21B-7B7A-B180-06A8-2D1863FD01FA}"/>
              </a:ext>
            </a:extLst>
          </p:cNvPr>
          <p:cNvSpPr>
            <a:spLocks noGrp="1"/>
          </p:cNvSpPr>
          <p:nvPr>
            <p:ph type="body" idx="1"/>
          </p:nvPr>
        </p:nvSpPr>
        <p:spPr>
          <a:xfrm>
            <a:off x="0" y="1105862"/>
            <a:ext cx="3597639" cy="436419"/>
          </a:xfrm>
        </p:spPr>
        <p:txBody>
          <a:bodyPr>
            <a:normAutofit fontScale="85000" lnSpcReduction="10000"/>
          </a:bodyPr>
          <a:lstStyle/>
          <a:p>
            <a:r>
              <a:rPr lang="en-US" b="1" dirty="0"/>
              <a:t>Kidney Disease Prediction</a:t>
            </a:r>
            <a:r>
              <a:rPr lang="en-US" dirty="0"/>
              <a:t>:</a:t>
            </a:r>
          </a:p>
        </p:txBody>
      </p:sp>
      <p:sp>
        <p:nvSpPr>
          <p:cNvPr id="4" name="Content Placeholder 3">
            <a:extLst>
              <a:ext uri="{FF2B5EF4-FFF2-40B4-BE49-F238E27FC236}">
                <a16:creationId xmlns:a16="http://schemas.microsoft.com/office/drawing/2014/main" id="{2AEEEED0-31AA-D663-CA90-3F24CD10382F}"/>
              </a:ext>
            </a:extLst>
          </p:cNvPr>
          <p:cNvSpPr>
            <a:spLocks noGrp="1"/>
          </p:cNvSpPr>
          <p:nvPr>
            <p:ph sz="half" idx="2"/>
          </p:nvPr>
        </p:nvSpPr>
        <p:spPr>
          <a:xfrm>
            <a:off x="0" y="1703411"/>
            <a:ext cx="4059839" cy="5176837"/>
          </a:xfrm>
        </p:spPr>
        <p:txBody>
          <a:bodyPr>
            <a:normAutofit/>
          </a:bodyPr>
          <a:lstStyle/>
          <a:p>
            <a:pPr marL="0" indent="0">
              <a:buNone/>
            </a:pPr>
            <a:r>
              <a:rPr lang="en-US" sz="2000" b="1" dirty="0"/>
              <a:t>Algorithm</a:t>
            </a:r>
            <a:r>
              <a:rPr lang="en-US" sz="2000" dirty="0"/>
              <a:t>: Decision Tree Classifier.</a:t>
            </a:r>
          </a:p>
          <a:p>
            <a:pPr marL="0" indent="0">
              <a:buNone/>
            </a:pPr>
            <a:r>
              <a:rPr lang="en-US" sz="2000" b="1" dirty="0"/>
              <a:t>Key Features</a:t>
            </a:r>
            <a:r>
              <a:rPr lang="en-US" sz="2000" dirty="0"/>
              <a:t>: Serum Creatinine, Hemoglobin, Specific Gravity, Diabetes Mellitus, </a:t>
            </a:r>
            <a:r>
              <a:rPr lang="en-US" sz="2000" dirty="0" err="1"/>
              <a:t>Hypertension,etc</a:t>
            </a:r>
            <a:r>
              <a:rPr lang="en-US" sz="2000" dirty="0"/>
              <a:t>.</a:t>
            </a:r>
          </a:p>
          <a:p>
            <a:pPr marL="0" indent="0">
              <a:buNone/>
            </a:pPr>
            <a:r>
              <a:rPr lang="en-US" sz="2000" b="1" dirty="0"/>
              <a:t>Preprocessing</a:t>
            </a:r>
            <a:r>
              <a:rPr lang="en-US" sz="2000" dirty="0"/>
              <a:t>:</a:t>
            </a:r>
          </a:p>
          <a:p>
            <a:r>
              <a:rPr lang="en-US" sz="2000" dirty="0"/>
              <a:t>Categorical features encoded using Label Encoding.</a:t>
            </a:r>
          </a:p>
          <a:p>
            <a:r>
              <a:rPr lang="en-US" sz="2000" dirty="0"/>
              <a:t>Missing values imputed using random values/mode imputation.</a:t>
            </a:r>
          </a:p>
          <a:p>
            <a:r>
              <a:rPr lang="en-US" sz="2000" dirty="0"/>
              <a:t>Smote used to do oversampling.</a:t>
            </a:r>
          </a:p>
          <a:p>
            <a:r>
              <a:rPr lang="en-US" sz="2000" dirty="0"/>
              <a:t>Feature selection done by feature importance.</a:t>
            </a:r>
          </a:p>
        </p:txBody>
      </p:sp>
      <p:sp>
        <p:nvSpPr>
          <p:cNvPr id="5" name="Text Placeholder 4">
            <a:extLst>
              <a:ext uri="{FF2B5EF4-FFF2-40B4-BE49-F238E27FC236}">
                <a16:creationId xmlns:a16="http://schemas.microsoft.com/office/drawing/2014/main" id="{BD7426E8-2A25-672C-A53F-527A8AC94F71}"/>
              </a:ext>
            </a:extLst>
          </p:cNvPr>
          <p:cNvSpPr>
            <a:spLocks noGrp="1"/>
          </p:cNvSpPr>
          <p:nvPr>
            <p:ph type="body" sz="quarter" idx="3"/>
          </p:nvPr>
        </p:nvSpPr>
        <p:spPr>
          <a:xfrm>
            <a:off x="8069702" y="1105862"/>
            <a:ext cx="4122297" cy="436419"/>
          </a:xfrm>
        </p:spPr>
        <p:txBody>
          <a:bodyPr>
            <a:noAutofit/>
          </a:bodyPr>
          <a:lstStyle/>
          <a:p>
            <a:r>
              <a:rPr lang="en-US" sz="2400" b="1" dirty="0"/>
              <a:t>Parkinsons Disease Prediction</a:t>
            </a:r>
            <a:r>
              <a:rPr lang="en-US" sz="2400" dirty="0"/>
              <a:t>:</a:t>
            </a:r>
          </a:p>
        </p:txBody>
      </p:sp>
      <p:sp>
        <p:nvSpPr>
          <p:cNvPr id="6" name="Content Placeholder 5">
            <a:extLst>
              <a:ext uri="{FF2B5EF4-FFF2-40B4-BE49-F238E27FC236}">
                <a16:creationId xmlns:a16="http://schemas.microsoft.com/office/drawing/2014/main" id="{59E9ADE3-4B48-1D76-DD57-18A92B34CF8E}"/>
              </a:ext>
            </a:extLst>
          </p:cNvPr>
          <p:cNvSpPr>
            <a:spLocks noGrp="1"/>
          </p:cNvSpPr>
          <p:nvPr>
            <p:ph sz="quarter" idx="4"/>
          </p:nvPr>
        </p:nvSpPr>
        <p:spPr>
          <a:xfrm>
            <a:off x="4122298" y="1703411"/>
            <a:ext cx="3834979" cy="5176838"/>
          </a:xfrm>
        </p:spPr>
        <p:txBody>
          <a:bodyPr>
            <a:normAutofit/>
          </a:bodyPr>
          <a:lstStyle/>
          <a:p>
            <a:pPr marL="0" indent="0">
              <a:buNone/>
            </a:pPr>
            <a:r>
              <a:rPr lang="en-US" sz="2000" b="1" dirty="0"/>
              <a:t>Algorithms</a:t>
            </a:r>
            <a:r>
              <a:rPr lang="en-US" sz="2000" dirty="0"/>
              <a:t>: Light Gradient Boost Classifier.</a:t>
            </a:r>
          </a:p>
          <a:p>
            <a:pPr marL="0" indent="0">
              <a:buNone/>
            </a:pPr>
            <a:r>
              <a:rPr lang="en-US" sz="2000" b="1" dirty="0"/>
              <a:t>Key Features</a:t>
            </a:r>
            <a:r>
              <a:rPr lang="en-US" sz="2000" dirty="0"/>
              <a:t>: Age, Total Bilirubin, Albumin, Alkaline </a:t>
            </a:r>
            <a:r>
              <a:rPr lang="en-US" sz="2000" dirty="0" err="1"/>
              <a:t>Phosphotase</a:t>
            </a:r>
            <a:r>
              <a:rPr lang="en-US" sz="2000" dirty="0"/>
              <a:t>, </a:t>
            </a:r>
            <a:r>
              <a:rPr lang="en-US" sz="2000" dirty="0" err="1"/>
              <a:t>aspartate_aminotransferase</a:t>
            </a:r>
            <a:r>
              <a:rPr lang="en-US" sz="2000" dirty="0"/>
              <a:t>.</a:t>
            </a:r>
          </a:p>
          <a:p>
            <a:pPr marL="0" indent="0">
              <a:buNone/>
            </a:pPr>
            <a:r>
              <a:rPr lang="en-US" sz="2000" b="1" dirty="0"/>
              <a:t>Preprocessing</a:t>
            </a:r>
            <a:r>
              <a:rPr lang="en-US" sz="2000" dirty="0"/>
              <a:t>:</a:t>
            </a:r>
          </a:p>
          <a:p>
            <a:r>
              <a:rPr lang="en-US" sz="2000" dirty="0"/>
              <a:t>Removed duplicates and dropped missing values.</a:t>
            </a:r>
          </a:p>
          <a:p>
            <a:r>
              <a:rPr lang="en-US" sz="2000" dirty="0"/>
              <a:t>Gender encoded as numerical values (Male=0, Female=1).</a:t>
            </a:r>
          </a:p>
          <a:p>
            <a:r>
              <a:rPr lang="en-US" sz="2000" dirty="0"/>
              <a:t>Smote used to do oversampling.</a:t>
            </a:r>
          </a:p>
          <a:p>
            <a:r>
              <a:rPr lang="en-US" sz="2000" dirty="0"/>
              <a:t>Feature selection done by feature importance.</a:t>
            </a:r>
          </a:p>
          <a:p>
            <a:pPr marL="0" indent="0">
              <a:buNone/>
            </a:pPr>
            <a:endParaRPr lang="en-US" sz="2000" dirty="0"/>
          </a:p>
        </p:txBody>
      </p:sp>
      <p:sp>
        <p:nvSpPr>
          <p:cNvPr id="7" name="Text Placeholder 4">
            <a:extLst>
              <a:ext uri="{FF2B5EF4-FFF2-40B4-BE49-F238E27FC236}">
                <a16:creationId xmlns:a16="http://schemas.microsoft.com/office/drawing/2014/main" id="{9F86D6FE-9708-02AD-DC7D-3B129FAF28AF}"/>
              </a:ext>
            </a:extLst>
          </p:cNvPr>
          <p:cNvSpPr txBox="1">
            <a:spLocks/>
          </p:cNvSpPr>
          <p:nvPr/>
        </p:nvSpPr>
        <p:spPr>
          <a:xfrm>
            <a:off x="4122298" y="1105862"/>
            <a:ext cx="4079823" cy="43641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Liver Disease Prediction:</a:t>
            </a:r>
          </a:p>
        </p:txBody>
      </p:sp>
      <p:sp>
        <p:nvSpPr>
          <p:cNvPr id="8" name="Content Placeholder 5">
            <a:extLst>
              <a:ext uri="{FF2B5EF4-FFF2-40B4-BE49-F238E27FC236}">
                <a16:creationId xmlns:a16="http://schemas.microsoft.com/office/drawing/2014/main" id="{D27AD39E-19C5-2B34-C0B6-0CC013EED26D}"/>
              </a:ext>
            </a:extLst>
          </p:cNvPr>
          <p:cNvSpPr txBox="1">
            <a:spLocks/>
          </p:cNvSpPr>
          <p:nvPr/>
        </p:nvSpPr>
        <p:spPr>
          <a:xfrm>
            <a:off x="8069703" y="1703411"/>
            <a:ext cx="3929923" cy="5176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Algorithms</a:t>
            </a:r>
            <a:r>
              <a:rPr lang="en-US" sz="2000" dirty="0"/>
              <a:t>: </a:t>
            </a:r>
            <a:r>
              <a:rPr lang="en-US" sz="2000"/>
              <a:t>Random Forest Classifier</a:t>
            </a:r>
            <a:r>
              <a:rPr lang="en-US" sz="2000" dirty="0"/>
              <a:t>.</a:t>
            </a:r>
          </a:p>
          <a:p>
            <a:pPr marL="0" indent="0">
              <a:buNone/>
            </a:pPr>
            <a:r>
              <a:rPr lang="en-US" sz="2000" b="1" dirty="0"/>
              <a:t>Key Features</a:t>
            </a:r>
            <a:r>
              <a:rPr lang="en-US" sz="2000" dirty="0"/>
              <a:t>: </a:t>
            </a:r>
            <a:r>
              <a:rPr lang="en-US" sz="2000" dirty="0" err="1"/>
              <a:t>MDVP:Fo</a:t>
            </a:r>
            <a:r>
              <a:rPr lang="en-US" sz="2000" dirty="0"/>
              <a:t>(Hz), MDVP:PPQ, HNR, Spread1, Spread2, PPE.</a:t>
            </a:r>
          </a:p>
          <a:p>
            <a:pPr marL="0" indent="0">
              <a:buNone/>
            </a:pPr>
            <a:r>
              <a:rPr lang="en-US" sz="2000" b="1" dirty="0"/>
              <a:t>Preprocessing</a:t>
            </a:r>
            <a:r>
              <a:rPr lang="en-US" sz="2000" dirty="0"/>
              <a:t>:</a:t>
            </a:r>
          </a:p>
          <a:p>
            <a:r>
              <a:rPr lang="en-US" sz="2000" dirty="0"/>
              <a:t>Smote used to do oversampling.</a:t>
            </a:r>
          </a:p>
          <a:p>
            <a:r>
              <a:rPr lang="en-US" sz="2000" dirty="0"/>
              <a:t>Feature selection done by feature importance.</a:t>
            </a:r>
          </a:p>
          <a:p>
            <a:r>
              <a:rPr lang="en-US" sz="2000" dirty="0"/>
              <a:t>Data standardization done using Standard Scaler</a:t>
            </a:r>
          </a:p>
        </p:txBody>
      </p:sp>
      <p:cxnSp>
        <p:nvCxnSpPr>
          <p:cNvPr id="10" name="Straight Connector 9">
            <a:extLst>
              <a:ext uri="{FF2B5EF4-FFF2-40B4-BE49-F238E27FC236}">
                <a16:creationId xmlns:a16="http://schemas.microsoft.com/office/drawing/2014/main" id="{874313E6-FD44-27E6-09D9-7DADC0892763}"/>
              </a:ext>
            </a:extLst>
          </p:cNvPr>
          <p:cNvCxnSpPr/>
          <p:nvPr/>
        </p:nvCxnSpPr>
        <p:spPr>
          <a:xfrm>
            <a:off x="0" y="154228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FFEC44-9858-8724-BB38-5D953747ABCB}"/>
              </a:ext>
            </a:extLst>
          </p:cNvPr>
          <p:cNvCxnSpPr/>
          <p:nvPr/>
        </p:nvCxnSpPr>
        <p:spPr>
          <a:xfrm>
            <a:off x="4078575" y="944733"/>
            <a:ext cx="0" cy="5913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7344D2F-4CB3-BCE6-B989-946011A6ED11}"/>
              </a:ext>
            </a:extLst>
          </p:cNvPr>
          <p:cNvCxnSpPr/>
          <p:nvPr/>
        </p:nvCxnSpPr>
        <p:spPr>
          <a:xfrm>
            <a:off x="7976013" y="966981"/>
            <a:ext cx="0" cy="5913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23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B7F756-9940-0C91-FC2C-EB3F1A6457D2}"/>
              </a:ext>
            </a:extLst>
          </p:cNvPr>
          <p:cNvPicPr>
            <a:picLocks noChangeAspect="1"/>
          </p:cNvPicPr>
          <p:nvPr/>
        </p:nvPicPr>
        <p:blipFill>
          <a:blip r:embed="rId2"/>
          <a:stretch>
            <a:fillRect/>
          </a:stretch>
        </p:blipFill>
        <p:spPr>
          <a:xfrm>
            <a:off x="5854" y="753979"/>
            <a:ext cx="12186146" cy="5352612"/>
          </a:xfrm>
          <a:prstGeom prst="rect">
            <a:avLst/>
          </a:prstGeom>
        </p:spPr>
      </p:pic>
    </p:spTree>
    <p:extLst>
      <p:ext uri="{BB962C8B-B14F-4D97-AF65-F5344CB8AC3E}">
        <p14:creationId xmlns:p14="http://schemas.microsoft.com/office/powerpoint/2010/main" val="2734117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B3740B-2BF3-FAD9-DF9B-A053EF11AFB2}"/>
              </a:ext>
            </a:extLst>
          </p:cNvPr>
          <p:cNvPicPr>
            <a:picLocks noChangeAspect="1"/>
          </p:cNvPicPr>
          <p:nvPr/>
        </p:nvPicPr>
        <p:blipFill>
          <a:blip r:embed="rId2"/>
          <a:stretch>
            <a:fillRect/>
          </a:stretch>
        </p:blipFill>
        <p:spPr>
          <a:xfrm>
            <a:off x="0" y="1037939"/>
            <a:ext cx="12200214" cy="4785345"/>
          </a:xfrm>
          <a:prstGeom prst="rect">
            <a:avLst/>
          </a:prstGeom>
        </p:spPr>
      </p:pic>
    </p:spTree>
    <p:extLst>
      <p:ext uri="{BB962C8B-B14F-4D97-AF65-F5344CB8AC3E}">
        <p14:creationId xmlns:p14="http://schemas.microsoft.com/office/powerpoint/2010/main" val="1471346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5D2F8-ECDE-3C24-249C-5440C6FF277A}"/>
              </a:ext>
            </a:extLst>
          </p:cNvPr>
          <p:cNvPicPr>
            <a:picLocks noChangeAspect="1"/>
          </p:cNvPicPr>
          <p:nvPr/>
        </p:nvPicPr>
        <p:blipFill>
          <a:blip r:embed="rId2"/>
          <a:stretch>
            <a:fillRect/>
          </a:stretch>
        </p:blipFill>
        <p:spPr>
          <a:xfrm>
            <a:off x="20857" y="1074821"/>
            <a:ext cx="12170986" cy="4716379"/>
          </a:xfrm>
          <a:prstGeom prst="rect">
            <a:avLst/>
          </a:prstGeom>
        </p:spPr>
      </p:pic>
    </p:spTree>
    <p:extLst>
      <p:ext uri="{BB962C8B-B14F-4D97-AF65-F5344CB8AC3E}">
        <p14:creationId xmlns:p14="http://schemas.microsoft.com/office/powerpoint/2010/main" val="3109420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D96D-D054-CA18-C8BB-37C01951B485}"/>
              </a:ext>
            </a:extLst>
          </p:cNvPr>
          <p:cNvSpPr>
            <a:spLocks noGrp="1"/>
          </p:cNvSpPr>
          <p:nvPr>
            <p:ph type="title"/>
          </p:nvPr>
        </p:nvSpPr>
        <p:spPr>
          <a:xfrm>
            <a:off x="163643" y="155263"/>
            <a:ext cx="3089223" cy="684186"/>
          </a:xfrm>
        </p:spPr>
        <p:txBody>
          <a:bodyPr>
            <a:normAutofit/>
          </a:bodyPr>
          <a:lstStyle/>
          <a:p>
            <a:r>
              <a:rPr lang="en-US" b="1" dirty="0">
                <a:latin typeface="+mn-lt"/>
              </a:rPr>
              <a:t>Key Findings</a:t>
            </a:r>
          </a:p>
        </p:txBody>
      </p:sp>
      <p:sp>
        <p:nvSpPr>
          <p:cNvPr id="3" name="Content Placeholder 2">
            <a:extLst>
              <a:ext uri="{FF2B5EF4-FFF2-40B4-BE49-F238E27FC236}">
                <a16:creationId xmlns:a16="http://schemas.microsoft.com/office/drawing/2014/main" id="{C78B9025-4482-A288-D7D7-47C84D7006BB}"/>
              </a:ext>
            </a:extLst>
          </p:cNvPr>
          <p:cNvSpPr>
            <a:spLocks noGrp="1"/>
          </p:cNvSpPr>
          <p:nvPr>
            <p:ph idx="1"/>
          </p:nvPr>
        </p:nvSpPr>
        <p:spPr>
          <a:xfrm>
            <a:off x="614597" y="1169233"/>
            <a:ext cx="11062741" cy="5007730"/>
          </a:xfrm>
        </p:spPr>
        <p:txBody>
          <a:bodyPr>
            <a:normAutofit fontScale="92500" lnSpcReduction="10000"/>
          </a:bodyPr>
          <a:lstStyle/>
          <a:p>
            <a:pPr marL="0" indent="0">
              <a:buNone/>
            </a:pPr>
            <a:r>
              <a:rPr lang="en-US" sz="2000" b="1" dirty="0"/>
              <a:t>Kidney Disease Model</a:t>
            </a:r>
            <a:r>
              <a:rPr lang="en-US" sz="2000" dirty="0"/>
              <a:t>:</a:t>
            </a:r>
          </a:p>
          <a:p>
            <a:pPr marL="742950" lvl="1" indent="-285750">
              <a:buFont typeface="Arial" panose="020B0604020202020204" pitchFamily="34" charset="0"/>
              <a:buChar char="•"/>
            </a:pPr>
            <a:r>
              <a:rPr lang="en-US" sz="2000" dirty="0"/>
              <a:t>Achieved an </a:t>
            </a:r>
            <a:r>
              <a:rPr lang="en-US" sz="2000" b="1" dirty="0"/>
              <a:t>F1-Score of 0.89</a:t>
            </a:r>
            <a:r>
              <a:rPr lang="en-US" sz="2000" dirty="0"/>
              <a:t>, with </a:t>
            </a:r>
            <a:r>
              <a:rPr lang="en-US" sz="2000" b="1" dirty="0"/>
              <a:t>92% accuracy</a:t>
            </a:r>
            <a:r>
              <a:rPr lang="en-US" sz="2000" dirty="0"/>
              <a:t> on test data.</a:t>
            </a:r>
          </a:p>
          <a:p>
            <a:pPr marL="742950" lvl="1" indent="-285750">
              <a:buFont typeface="Arial" panose="020B0604020202020204" pitchFamily="34" charset="0"/>
              <a:buChar char="•"/>
            </a:pPr>
            <a:r>
              <a:rPr lang="en-US" sz="2000" dirty="0"/>
              <a:t>Important features: Serum Creatinine, Hemoglobin, Blood Urea.</a:t>
            </a:r>
          </a:p>
          <a:p>
            <a:pPr marL="742950" lvl="1" indent="-285750">
              <a:buFont typeface="Arial" panose="020B0604020202020204" pitchFamily="34" charset="0"/>
              <a:buChar char="•"/>
            </a:pPr>
            <a:r>
              <a:rPr lang="en-US" sz="2000" dirty="0"/>
              <a:t>Most patients with high </a:t>
            </a:r>
            <a:r>
              <a:rPr lang="en-US" sz="2000" b="1" dirty="0"/>
              <a:t>Serum Creatinine (&gt;2.0 mg/dl)</a:t>
            </a:r>
            <a:r>
              <a:rPr lang="en-US" sz="2000" dirty="0"/>
              <a:t> were classified as CKD positive.</a:t>
            </a:r>
          </a:p>
          <a:p>
            <a:pPr marL="457200" lvl="1" indent="0">
              <a:buNone/>
            </a:pPr>
            <a:endParaRPr lang="en-US" sz="2000" dirty="0"/>
          </a:p>
          <a:p>
            <a:pPr marL="0" indent="0">
              <a:buNone/>
            </a:pPr>
            <a:r>
              <a:rPr lang="en-US" sz="2000" b="1" dirty="0"/>
              <a:t>Liver Disease Model</a:t>
            </a:r>
            <a:r>
              <a:rPr lang="en-US" sz="2000" dirty="0"/>
              <a:t>:</a:t>
            </a:r>
          </a:p>
          <a:p>
            <a:pPr marL="742950" lvl="1" indent="-285750">
              <a:buFont typeface="Arial" panose="020B0604020202020204" pitchFamily="34" charset="0"/>
              <a:buChar char="•"/>
            </a:pPr>
            <a:r>
              <a:rPr lang="en-US" sz="2000" dirty="0"/>
              <a:t>Achieved an </a:t>
            </a:r>
            <a:r>
              <a:rPr lang="en-US" sz="2000" b="1" dirty="0"/>
              <a:t>F1-Score of 0.84</a:t>
            </a:r>
            <a:r>
              <a:rPr lang="en-US" sz="2000" dirty="0"/>
              <a:t>.</a:t>
            </a:r>
          </a:p>
          <a:p>
            <a:pPr marL="742950" lvl="1" indent="-285750">
              <a:buFont typeface="Arial" panose="020B0604020202020204" pitchFamily="34" charset="0"/>
              <a:buChar char="•"/>
            </a:pPr>
            <a:r>
              <a:rPr lang="en-US" sz="2000" dirty="0"/>
              <a:t>Important predictors: Albumin, Total Bilirubin, Alkaline </a:t>
            </a:r>
            <a:r>
              <a:rPr lang="en-US" sz="2000" dirty="0" err="1"/>
              <a:t>Phosphotase</a:t>
            </a:r>
            <a:r>
              <a:rPr lang="en-US" sz="2000" dirty="0"/>
              <a:t>.</a:t>
            </a:r>
          </a:p>
          <a:p>
            <a:pPr marL="742950" lvl="1" indent="-285750">
              <a:buFont typeface="Arial" panose="020B0604020202020204" pitchFamily="34" charset="0"/>
              <a:buChar char="•"/>
            </a:pPr>
            <a:r>
              <a:rPr lang="en-US" sz="2000" dirty="0"/>
              <a:t>Higher Total Bilirubin was a strong indicator of liver disease.</a:t>
            </a:r>
          </a:p>
          <a:p>
            <a:pPr marL="457200" lvl="1" indent="0">
              <a:buNone/>
            </a:pPr>
            <a:endParaRPr lang="en-US" sz="2000" dirty="0"/>
          </a:p>
          <a:p>
            <a:pPr marL="0" indent="0">
              <a:buNone/>
            </a:pPr>
            <a:r>
              <a:rPr lang="en-US" sz="2000" b="1" dirty="0"/>
              <a:t>Parkinson’s Disease Model</a:t>
            </a:r>
            <a:r>
              <a:rPr lang="en-US" sz="2000" dirty="0"/>
              <a:t>:</a:t>
            </a:r>
          </a:p>
          <a:p>
            <a:pPr marL="742950" lvl="1" indent="-285750">
              <a:buFont typeface="Arial" panose="020B0604020202020204" pitchFamily="34" charset="0"/>
              <a:buChar char="•"/>
            </a:pPr>
            <a:r>
              <a:rPr lang="en-US" sz="2000" dirty="0"/>
              <a:t>Achieved </a:t>
            </a:r>
            <a:r>
              <a:rPr lang="en-US" sz="2000" b="1" dirty="0"/>
              <a:t>91% accuracy</a:t>
            </a:r>
            <a:r>
              <a:rPr lang="en-US" sz="2000" dirty="0"/>
              <a:t> with </a:t>
            </a:r>
            <a:r>
              <a:rPr lang="en-US" sz="2000" b="1" dirty="0"/>
              <a:t>Random Forest</a:t>
            </a:r>
            <a:r>
              <a:rPr lang="en-US" sz="2000" dirty="0"/>
              <a:t>.</a:t>
            </a:r>
          </a:p>
          <a:p>
            <a:pPr marL="742950" lvl="1" indent="-285750">
              <a:buFont typeface="Arial" panose="020B0604020202020204" pitchFamily="34" charset="0"/>
              <a:buChar char="•"/>
            </a:pPr>
            <a:r>
              <a:rPr lang="en-US" sz="2000" dirty="0"/>
              <a:t>Top predictive features: </a:t>
            </a:r>
            <a:r>
              <a:rPr lang="en-US" sz="2000" dirty="0" err="1"/>
              <a:t>MDVP:Fo</a:t>
            </a:r>
            <a:r>
              <a:rPr lang="en-US" sz="2000" dirty="0"/>
              <a:t>(Hz), HNR, Spread1.</a:t>
            </a:r>
          </a:p>
        </p:txBody>
      </p:sp>
    </p:spTree>
    <p:extLst>
      <p:ext uri="{BB962C8B-B14F-4D97-AF65-F5344CB8AC3E}">
        <p14:creationId xmlns:p14="http://schemas.microsoft.com/office/powerpoint/2010/main" val="3352434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082C-ED27-FC15-18F9-7B4E493BB45B}"/>
              </a:ext>
            </a:extLst>
          </p:cNvPr>
          <p:cNvSpPr>
            <a:spLocks noGrp="1"/>
          </p:cNvSpPr>
          <p:nvPr>
            <p:ph type="title"/>
          </p:nvPr>
        </p:nvSpPr>
        <p:spPr/>
        <p:txBody>
          <a:bodyPr>
            <a:normAutofit/>
          </a:bodyPr>
          <a:lstStyle/>
          <a:p>
            <a:r>
              <a:rPr lang="en-US" sz="4000" b="1" dirty="0">
                <a:latin typeface="+mn-lt"/>
              </a:rPr>
              <a:t>Business Insights &amp; Impact</a:t>
            </a:r>
            <a:endParaRPr lang="en-US" sz="4000" dirty="0">
              <a:latin typeface="+mn-lt"/>
            </a:endParaRPr>
          </a:p>
        </p:txBody>
      </p:sp>
      <p:sp>
        <p:nvSpPr>
          <p:cNvPr id="3" name="Content Placeholder 2">
            <a:extLst>
              <a:ext uri="{FF2B5EF4-FFF2-40B4-BE49-F238E27FC236}">
                <a16:creationId xmlns:a16="http://schemas.microsoft.com/office/drawing/2014/main" id="{3CECC2DD-3496-CE1F-0C45-84B4817B7464}"/>
              </a:ext>
            </a:extLst>
          </p:cNvPr>
          <p:cNvSpPr>
            <a:spLocks noGrp="1"/>
          </p:cNvSpPr>
          <p:nvPr>
            <p:ph idx="1"/>
          </p:nvPr>
        </p:nvSpPr>
        <p:spPr/>
        <p:txBody>
          <a:bodyPr>
            <a:normAutofit/>
          </a:bodyPr>
          <a:lstStyle/>
          <a:p>
            <a:pPr marL="0" indent="0">
              <a:buNone/>
            </a:pPr>
            <a:r>
              <a:rPr lang="en-US" sz="2400" b="1" dirty="0"/>
              <a:t>Faster Diagnosis</a:t>
            </a:r>
            <a:r>
              <a:rPr lang="en-US" sz="2400" dirty="0"/>
              <a:t>: Reduces diagnostic time for chronic diseases.</a:t>
            </a:r>
          </a:p>
          <a:p>
            <a:pPr marL="0" indent="0">
              <a:buNone/>
            </a:pPr>
            <a:r>
              <a:rPr lang="en-US" sz="2400" b="1" dirty="0"/>
              <a:t>Cost Savings</a:t>
            </a:r>
            <a:r>
              <a:rPr lang="en-US" sz="2400" dirty="0"/>
              <a:t>: Helps in screening patients before expensive lab tests.</a:t>
            </a:r>
          </a:p>
          <a:p>
            <a:pPr marL="0" indent="0">
              <a:buNone/>
            </a:pPr>
            <a:r>
              <a:rPr lang="en-US" sz="2400" b="1" dirty="0"/>
              <a:t>Scalability</a:t>
            </a:r>
            <a:r>
              <a:rPr lang="en-US" sz="2400" dirty="0"/>
              <a:t>: Can be expanded to include more diseases.</a:t>
            </a:r>
          </a:p>
          <a:p>
            <a:pPr marL="0" indent="0">
              <a:buNone/>
            </a:pPr>
            <a:r>
              <a:rPr lang="en-US" sz="2400" b="1" dirty="0"/>
              <a:t>User Engagement</a:t>
            </a:r>
            <a:r>
              <a:rPr lang="en-US" sz="2400" dirty="0"/>
              <a:t>: Interactive web app for patient and doctor usage.</a:t>
            </a:r>
          </a:p>
        </p:txBody>
      </p:sp>
    </p:spTree>
    <p:extLst>
      <p:ext uri="{BB962C8B-B14F-4D97-AF65-F5344CB8AC3E}">
        <p14:creationId xmlns:p14="http://schemas.microsoft.com/office/powerpoint/2010/main" val="885186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0362C-0751-4C30-ED97-CEC4858B8CEE}"/>
              </a:ext>
            </a:extLst>
          </p:cNvPr>
          <p:cNvSpPr>
            <a:spLocks noGrp="1"/>
          </p:cNvSpPr>
          <p:nvPr>
            <p:ph type="title"/>
          </p:nvPr>
        </p:nvSpPr>
        <p:spPr/>
        <p:txBody>
          <a:bodyPr>
            <a:normAutofit/>
          </a:bodyPr>
          <a:lstStyle/>
          <a:p>
            <a:r>
              <a:rPr lang="en-US" sz="4000" b="1" dirty="0">
                <a:latin typeface="+mn-lt"/>
              </a:rPr>
              <a:t>Future Scope &amp; Improvements</a:t>
            </a:r>
            <a:endParaRPr lang="en-US" sz="4000" dirty="0">
              <a:latin typeface="+mn-lt"/>
            </a:endParaRPr>
          </a:p>
        </p:txBody>
      </p:sp>
      <p:sp>
        <p:nvSpPr>
          <p:cNvPr id="3" name="Content Placeholder 2">
            <a:extLst>
              <a:ext uri="{FF2B5EF4-FFF2-40B4-BE49-F238E27FC236}">
                <a16:creationId xmlns:a16="http://schemas.microsoft.com/office/drawing/2014/main" id="{C0E9D6B4-265F-1419-770C-C9D0F3C1E5CA}"/>
              </a:ext>
            </a:extLst>
          </p:cNvPr>
          <p:cNvSpPr>
            <a:spLocks noGrp="1"/>
          </p:cNvSpPr>
          <p:nvPr>
            <p:ph idx="1"/>
          </p:nvPr>
        </p:nvSpPr>
        <p:spPr/>
        <p:txBody>
          <a:bodyPr>
            <a:normAutofit/>
          </a:bodyPr>
          <a:lstStyle/>
          <a:p>
            <a:pPr marL="0" indent="0">
              <a:buNone/>
            </a:pPr>
            <a:r>
              <a:rPr lang="en-US" sz="2400" b="1" dirty="0"/>
              <a:t>Integrate More Diseases</a:t>
            </a:r>
            <a:r>
              <a:rPr lang="en-US" sz="2400" dirty="0"/>
              <a:t>: Extend the model to predict more conditions.</a:t>
            </a:r>
          </a:p>
          <a:p>
            <a:pPr marL="0" indent="0">
              <a:buNone/>
            </a:pPr>
            <a:r>
              <a:rPr lang="en-US" sz="2400" b="1" dirty="0"/>
              <a:t>Improve Accuracy</a:t>
            </a:r>
            <a:r>
              <a:rPr lang="en-US" sz="2400" dirty="0"/>
              <a:t>: Tune hyperparameters and try deep learning.</a:t>
            </a:r>
          </a:p>
          <a:p>
            <a:pPr marL="0" indent="0">
              <a:buNone/>
            </a:pPr>
            <a:r>
              <a:rPr lang="en-US" sz="2400" b="1" dirty="0"/>
              <a:t>Real-time Data Analysis</a:t>
            </a:r>
            <a:r>
              <a:rPr lang="en-US" sz="2400" dirty="0"/>
              <a:t>: Integrate with electronic health records.</a:t>
            </a:r>
          </a:p>
          <a:p>
            <a:pPr marL="0" indent="0">
              <a:buNone/>
            </a:pPr>
            <a:r>
              <a:rPr lang="en-US" sz="2400" b="1" dirty="0"/>
              <a:t>Multi-language Support</a:t>
            </a:r>
            <a:r>
              <a:rPr lang="en-US" sz="2400" dirty="0"/>
              <a:t>: Make the interface accessible in different languages.</a:t>
            </a:r>
          </a:p>
          <a:p>
            <a:pPr marL="0" indent="0">
              <a:buNone/>
            </a:pPr>
            <a:endParaRPr lang="en-US" sz="2400" dirty="0"/>
          </a:p>
        </p:txBody>
      </p:sp>
    </p:spTree>
    <p:extLst>
      <p:ext uri="{BB962C8B-B14F-4D97-AF65-F5344CB8AC3E}">
        <p14:creationId xmlns:p14="http://schemas.microsoft.com/office/powerpoint/2010/main" val="355070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59DF2-A7A5-6A1A-8956-2CADC3B81305}"/>
              </a:ext>
            </a:extLst>
          </p:cNvPr>
          <p:cNvSpPr>
            <a:spLocks noGrp="1"/>
          </p:cNvSpPr>
          <p:nvPr>
            <p:ph type="title"/>
          </p:nvPr>
        </p:nvSpPr>
        <p:spPr/>
        <p:txBody>
          <a:bodyPr>
            <a:normAutofit/>
          </a:bodyPr>
          <a:lstStyle/>
          <a:p>
            <a:r>
              <a:rPr lang="en-US" sz="4000" b="1" dirty="0">
                <a:latin typeface="+mn-lt"/>
              </a:rPr>
              <a:t>Conclusion</a:t>
            </a:r>
            <a:endParaRPr lang="en-US" sz="4000" dirty="0">
              <a:latin typeface="+mn-lt"/>
            </a:endParaRPr>
          </a:p>
        </p:txBody>
      </p:sp>
      <p:sp>
        <p:nvSpPr>
          <p:cNvPr id="3" name="Content Placeholder 2">
            <a:extLst>
              <a:ext uri="{FF2B5EF4-FFF2-40B4-BE49-F238E27FC236}">
                <a16:creationId xmlns:a16="http://schemas.microsoft.com/office/drawing/2014/main" id="{398B4869-5ADC-CF57-2D6E-6F5F6F8C5646}"/>
              </a:ext>
            </a:extLst>
          </p:cNvPr>
          <p:cNvSpPr>
            <a:spLocks noGrp="1"/>
          </p:cNvSpPr>
          <p:nvPr>
            <p:ph idx="1"/>
          </p:nvPr>
        </p:nvSpPr>
        <p:spPr>
          <a:xfrm>
            <a:off x="685801" y="2378242"/>
            <a:ext cx="10704094" cy="2101516"/>
          </a:xfrm>
        </p:spPr>
        <p:txBody>
          <a:bodyPr>
            <a:normAutofit/>
          </a:bodyPr>
          <a:lstStyle/>
          <a:p>
            <a:pPr marL="0" indent="0">
              <a:buNone/>
            </a:pPr>
            <a:r>
              <a:rPr lang="en-US" sz="2400" dirty="0"/>
              <a:t>The </a:t>
            </a:r>
            <a:r>
              <a:rPr lang="en-US" sz="2400" b="1" dirty="0"/>
              <a:t>Multiple Disease Prediction System</a:t>
            </a:r>
            <a:r>
              <a:rPr lang="en-US" sz="2400" dirty="0"/>
              <a:t> bridges the gap between </a:t>
            </a:r>
            <a:r>
              <a:rPr lang="en-US" sz="2400" b="1" dirty="0"/>
              <a:t>AI and healthcare</a:t>
            </a:r>
            <a:r>
              <a:rPr lang="en-US" sz="2400" dirty="0"/>
              <a:t>, allowing for quick, cost-effective, and reliable disease detection. With further improvements and data collection, it has the potential to be a game-changer in preventive healthcare.</a:t>
            </a:r>
          </a:p>
        </p:txBody>
      </p:sp>
    </p:spTree>
    <p:extLst>
      <p:ext uri="{BB962C8B-B14F-4D97-AF65-F5344CB8AC3E}">
        <p14:creationId xmlns:p14="http://schemas.microsoft.com/office/powerpoint/2010/main" val="1365625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F3D6-18D1-67E6-C644-D9C807785070}"/>
              </a:ext>
            </a:extLst>
          </p:cNvPr>
          <p:cNvSpPr>
            <a:spLocks noGrp="1"/>
          </p:cNvSpPr>
          <p:nvPr>
            <p:ph type="ctrTitle"/>
          </p:nvPr>
        </p:nvSpPr>
        <p:spPr>
          <a:xfrm>
            <a:off x="1670969" y="2950634"/>
            <a:ext cx="8850062" cy="956731"/>
          </a:xfrm>
        </p:spPr>
        <p:txBody>
          <a:bodyPr>
            <a:normAutofit/>
          </a:bodyPr>
          <a:lstStyle/>
          <a:p>
            <a:r>
              <a:rPr lang="en-US" sz="5400" b="1" dirty="0">
                <a:latin typeface="+mn-lt"/>
              </a:rPr>
              <a:t>Kidney Disease Prediction</a:t>
            </a:r>
          </a:p>
        </p:txBody>
      </p:sp>
    </p:spTree>
    <p:extLst>
      <p:ext uri="{BB962C8B-B14F-4D97-AF65-F5344CB8AC3E}">
        <p14:creationId xmlns:p14="http://schemas.microsoft.com/office/powerpoint/2010/main" val="998205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A724-8BBC-5139-52E8-544F195504A7}"/>
              </a:ext>
            </a:extLst>
          </p:cNvPr>
          <p:cNvSpPr>
            <a:spLocks noGrp="1"/>
          </p:cNvSpPr>
          <p:nvPr>
            <p:ph type="title"/>
          </p:nvPr>
        </p:nvSpPr>
        <p:spPr>
          <a:xfrm>
            <a:off x="0" y="0"/>
            <a:ext cx="4691921" cy="824459"/>
          </a:xfrm>
        </p:spPr>
        <p:txBody>
          <a:bodyPr>
            <a:normAutofit fontScale="90000"/>
          </a:bodyPr>
          <a:lstStyle/>
          <a:p>
            <a:r>
              <a:rPr lang="en-US" sz="4000" b="1" dirty="0">
                <a:latin typeface="+mn-lt"/>
              </a:rPr>
              <a:t>Univariate Numeric</a:t>
            </a:r>
          </a:p>
        </p:txBody>
      </p:sp>
      <p:pic>
        <p:nvPicPr>
          <p:cNvPr id="1028" name="Picture 4">
            <a:extLst>
              <a:ext uri="{FF2B5EF4-FFF2-40B4-BE49-F238E27FC236}">
                <a16:creationId xmlns:a16="http://schemas.microsoft.com/office/drawing/2014/main" id="{427CEFEB-6FA9-965C-8BC0-B2A0445A4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83463"/>
            <a:ext cx="4051838" cy="31090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CAB170D-6CD1-9534-D767-3887F6B63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837" y="683463"/>
            <a:ext cx="4042480" cy="30654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1AB98AC-53F2-6394-A5AB-70185C6BB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4316" y="683463"/>
            <a:ext cx="4097684" cy="31245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9480F92-43DE-507A-44F1-8C6A0AE80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792511"/>
            <a:ext cx="4051838" cy="30654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187F062-21C7-E291-C2B7-A8DBD7E38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1837" y="3748950"/>
            <a:ext cx="4042479" cy="31245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5A54B33-B1DB-FC3A-AF6A-E5360FC6C2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3673" y="3792511"/>
            <a:ext cx="4088327" cy="308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9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CB187-5899-A9A5-43E1-51B4F682D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36020-10EE-3F39-0CDC-DF42D255AF30}"/>
              </a:ext>
            </a:extLst>
          </p:cNvPr>
          <p:cNvSpPr>
            <a:spLocks noGrp="1"/>
          </p:cNvSpPr>
          <p:nvPr>
            <p:ph type="title"/>
          </p:nvPr>
        </p:nvSpPr>
        <p:spPr>
          <a:xfrm>
            <a:off x="0" y="0"/>
            <a:ext cx="4691921" cy="824459"/>
          </a:xfrm>
        </p:spPr>
        <p:txBody>
          <a:bodyPr>
            <a:normAutofit fontScale="90000"/>
          </a:bodyPr>
          <a:lstStyle/>
          <a:p>
            <a:r>
              <a:rPr lang="en-US" sz="4000" b="1" dirty="0">
                <a:latin typeface="+mn-lt"/>
              </a:rPr>
              <a:t>Univariate Numeric</a:t>
            </a:r>
          </a:p>
        </p:txBody>
      </p:sp>
      <p:pic>
        <p:nvPicPr>
          <p:cNvPr id="2058" name="Picture 10">
            <a:extLst>
              <a:ext uri="{FF2B5EF4-FFF2-40B4-BE49-F238E27FC236}">
                <a16:creationId xmlns:a16="http://schemas.microsoft.com/office/drawing/2014/main" id="{1D22002A-988F-3403-7780-8CD5D7CF4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3" y="746718"/>
            <a:ext cx="4104379" cy="315105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71837AB-A03E-3655-7DB7-C4839507D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243" y="746719"/>
            <a:ext cx="4088326" cy="31261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1897B0-A9D7-EF94-A216-8FBE970A0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6567" y="759177"/>
            <a:ext cx="4068407" cy="31261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9FF3C75-4813-DE31-DC3D-086667F0D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8326" y="3872857"/>
            <a:ext cx="4084648" cy="29851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708737A-3884-7FFC-62EB-0FD071B407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2974" y="3897775"/>
            <a:ext cx="4052001" cy="29602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40417D1-3A87-9C01-3722-71B0F70904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53" y="3885315"/>
            <a:ext cx="4104379" cy="298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23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CEB7E-E584-0B75-3011-66E9638C9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696BD-16DA-D8F4-1544-E3E7CD4FD21A}"/>
              </a:ext>
            </a:extLst>
          </p:cNvPr>
          <p:cNvSpPr>
            <a:spLocks noGrp="1"/>
          </p:cNvSpPr>
          <p:nvPr>
            <p:ph type="title"/>
          </p:nvPr>
        </p:nvSpPr>
        <p:spPr>
          <a:xfrm>
            <a:off x="0" y="0"/>
            <a:ext cx="4691921" cy="824459"/>
          </a:xfrm>
        </p:spPr>
        <p:txBody>
          <a:bodyPr>
            <a:normAutofit fontScale="90000"/>
          </a:bodyPr>
          <a:lstStyle/>
          <a:p>
            <a:r>
              <a:rPr lang="en-US" sz="4000" b="1" dirty="0">
                <a:latin typeface="+mn-lt"/>
              </a:rPr>
              <a:t>Univariate Numeric</a:t>
            </a:r>
          </a:p>
        </p:txBody>
      </p:sp>
      <p:pic>
        <p:nvPicPr>
          <p:cNvPr id="3082" name="Picture 10">
            <a:extLst>
              <a:ext uri="{FF2B5EF4-FFF2-40B4-BE49-F238E27FC236}">
                <a16:creationId xmlns:a16="http://schemas.microsoft.com/office/drawing/2014/main" id="{4BBFFC9B-D884-CB74-AF0A-54F8BD2C1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17" y="1294928"/>
            <a:ext cx="5511383" cy="426814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EC6950F-856E-1CE7-A6DC-745BA73B6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94927"/>
            <a:ext cx="5086662" cy="426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31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CB0C-2E3B-01A9-8D6D-728AC726D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64D94-703E-4B11-4B48-945064D1A4BE}"/>
              </a:ext>
            </a:extLst>
          </p:cNvPr>
          <p:cNvSpPr>
            <a:spLocks noGrp="1"/>
          </p:cNvSpPr>
          <p:nvPr>
            <p:ph type="title"/>
          </p:nvPr>
        </p:nvSpPr>
        <p:spPr>
          <a:xfrm>
            <a:off x="0" y="0"/>
            <a:ext cx="5710989" cy="824459"/>
          </a:xfrm>
        </p:spPr>
        <p:txBody>
          <a:bodyPr>
            <a:normAutofit/>
          </a:bodyPr>
          <a:lstStyle/>
          <a:p>
            <a:r>
              <a:rPr lang="en-US" b="1" dirty="0">
                <a:latin typeface="+mn-lt"/>
              </a:rPr>
              <a:t>Univariate Categorical</a:t>
            </a:r>
          </a:p>
        </p:txBody>
      </p:sp>
      <p:pic>
        <p:nvPicPr>
          <p:cNvPr id="5122" name="Picture 2">
            <a:extLst>
              <a:ext uri="{FF2B5EF4-FFF2-40B4-BE49-F238E27FC236}">
                <a16:creationId xmlns:a16="http://schemas.microsoft.com/office/drawing/2014/main" id="{8151F665-CFB9-57F1-7832-73472B538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749072"/>
            <a:ext cx="4042105" cy="30509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104CE48-EA4A-4970-1803-99D54A15E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596" y="749074"/>
            <a:ext cx="4032596" cy="305799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FF31054-50C2-7379-49D5-8E6E88F27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194" y="742012"/>
            <a:ext cx="4126806" cy="305799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4A8A46AA-99EE-D429-0DC8-1D6E30CBB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07070"/>
            <a:ext cx="4032595" cy="305093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79940172-A8D8-468A-A04C-72B8EC683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596" y="3807068"/>
            <a:ext cx="4032596" cy="305799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3C3AAFA3-9ADD-5DEA-788F-61A87F5F7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5192" y="3814129"/>
            <a:ext cx="4126808" cy="3057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5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C063D-C2A1-91CD-EF4E-980710290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71C0A-06BE-0038-8E8D-A44211DB8184}"/>
              </a:ext>
            </a:extLst>
          </p:cNvPr>
          <p:cNvSpPr>
            <a:spLocks noGrp="1"/>
          </p:cNvSpPr>
          <p:nvPr>
            <p:ph type="title"/>
          </p:nvPr>
        </p:nvSpPr>
        <p:spPr>
          <a:xfrm>
            <a:off x="0" y="0"/>
            <a:ext cx="5325979" cy="824459"/>
          </a:xfrm>
        </p:spPr>
        <p:txBody>
          <a:bodyPr>
            <a:normAutofit/>
          </a:bodyPr>
          <a:lstStyle/>
          <a:p>
            <a:r>
              <a:rPr lang="en-US" b="1" dirty="0">
                <a:latin typeface="+mn-lt"/>
              </a:rPr>
              <a:t>Univariate Categorical</a:t>
            </a:r>
          </a:p>
        </p:txBody>
      </p:sp>
      <p:pic>
        <p:nvPicPr>
          <p:cNvPr id="6146" name="Picture 2">
            <a:extLst>
              <a:ext uri="{FF2B5EF4-FFF2-40B4-BE49-F238E27FC236}">
                <a16:creationId xmlns:a16="http://schemas.microsoft.com/office/drawing/2014/main" id="{8FCF378A-C026-A8FF-DE3B-424DA4DB9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596" y="742012"/>
            <a:ext cx="4032596" cy="305799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D890DDB-07A7-C4DA-B585-CFC5F1DBC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4132"/>
            <a:ext cx="4051266" cy="305093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E59644C-FFB9-E848-E412-BB6DBDC11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192" y="742013"/>
            <a:ext cx="4126808" cy="305799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0979E0C-BC91-D645-55E8-4420ACD0E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267" y="3807068"/>
            <a:ext cx="4041933" cy="305799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8414C64D-B92A-5540-FD01-103F9EF3AB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742012"/>
            <a:ext cx="4051266" cy="307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7425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1486</TotalTime>
  <Words>730</Words>
  <Application>Microsoft Office PowerPoint</Application>
  <PresentationFormat>Widescreen</PresentationFormat>
  <Paragraphs>147</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Segoe UI</vt:lpstr>
      <vt:lpstr>Celestial</vt:lpstr>
      <vt:lpstr>Multiple Disease Prediction System</vt:lpstr>
      <vt:lpstr>Overview</vt:lpstr>
      <vt:lpstr>Models &amp; Methodologies: Machine Learning Algorithms Used</vt:lpstr>
      <vt:lpstr>Kidney Disease Prediction</vt:lpstr>
      <vt:lpstr>Univariate Numeric</vt:lpstr>
      <vt:lpstr>Univariate Numeric</vt:lpstr>
      <vt:lpstr>Univariate Numeric</vt:lpstr>
      <vt:lpstr>Univariate Categorical</vt:lpstr>
      <vt:lpstr>Univariate Categorical</vt:lpstr>
      <vt:lpstr>Bivariate: Numeric Vs Categorical</vt:lpstr>
      <vt:lpstr>Bivariate: Numeric Vs Categorical</vt:lpstr>
      <vt:lpstr>Bivariate: Numeric Vs Categorical</vt:lpstr>
      <vt:lpstr>Bivariate: Categorical Vs Categorical</vt:lpstr>
      <vt:lpstr>Bivariate: Categorical Vs Categorical</vt:lpstr>
      <vt:lpstr>Feature Selection</vt:lpstr>
      <vt:lpstr>Model Selection based on Score</vt:lpstr>
      <vt:lpstr>Liver Disease Prediction</vt:lpstr>
      <vt:lpstr>Univariate Numeric</vt:lpstr>
      <vt:lpstr>Univariate Numeric</vt:lpstr>
      <vt:lpstr>Bivariate: Numeric Vs Categoric</vt:lpstr>
      <vt:lpstr>Bivariate: Numeric Vs Categoric</vt:lpstr>
      <vt:lpstr>Feature Selection</vt:lpstr>
      <vt:lpstr>Model Selection based on Score</vt:lpstr>
      <vt:lpstr>Parkinsons Disease Prediction</vt:lpstr>
      <vt:lpstr>Univariate Numeric</vt:lpstr>
      <vt:lpstr>Univariate Numeric</vt:lpstr>
      <vt:lpstr>Bivariate</vt:lpstr>
      <vt:lpstr>Feature Selection</vt:lpstr>
      <vt:lpstr>Model Selection based on Score</vt:lpstr>
      <vt:lpstr>PowerPoint Presentation</vt:lpstr>
      <vt:lpstr>PowerPoint Presentation</vt:lpstr>
      <vt:lpstr>PowerPoint Presentation</vt:lpstr>
      <vt:lpstr>Key Findings</vt:lpstr>
      <vt:lpstr>Business Insights &amp; Impact</vt:lpstr>
      <vt:lpstr>Future Scope &amp; Improvements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919513044251</dc:creator>
  <cp:lastModifiedBy>919513044251</cp:lastModifiedBy>
  <cp:revision>21</cp:revision>
  <dcterms:created xsi:type="dcterms:W3CDTF">2025-03-17T10:49:57Z</dcterms:created>
  <dcterms:modified xsi:type="dcterms:W3CDTF">2025-03-20T05:41:01Z</dcterms:modified>
</cp:coreProperties>
</file>